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  <p:sldMasterId id="2147483672" r:id="rId3"/>
  </p:sldMasterIdLst>
  <p:notesMasterIdLst>
    <p:notesMasterId r:id="rId16"/>
  </p:notesMasterIdLst>
  <p:sldIdLst>
    <p:sldId id="256" r:id="rId4"/>
    <p:sldId id="262" r:id="rId5"/>
    <p:sldId id="266" r:id="rId6"/>
    <p:sldId id="270" r:id="rId7"/>
    <p:sldId id="271" r:id="rId8"/>
    <p:sldId id="272" r:id="rId9"/>
    <p:sldId id="269" r:id="rId10"/>
    <p:sldId id="268" r:id="rId11"/>
    <p:sldId id="273" r:id="rId12"/>
    <p:sldId id="274" r:id="rId13"/>
    <p:sldId id="265" r:id="rId14"/>
    <p:sldId id="263" r:id="rId15"/>
  </p:sldIdLst>
  <p:sldSz cx="9144000" cy="5143500" type="screen16x9"/>
  <p:notesSz cx="6858000" cy="9144000"/>
  <p:embeddedFontLst>
    <p:embeddedFont>
      <p:font typeface="Arimo" panose="020B0604020202020204" charset="0"/>
      <p:bold r:id="rId17"/>
      <p:boldItalic r:id="rId18"/>
    </p:embeddedFont>
    <p:embeddedFont>
      <p:font typeface="Barlow" panose="00000500000000000000" pitchFamily="2" charset="0"/>
      <p:regular r:id="rId19"/>
      <p:bold r:id="rId20"/>
      <p:italic r:id="rId21"/>
      <p:boldItalic r:id="rId22"/>
    </p:embeddedFont>
    <p:embeddedFont>
      <p:font typeface="Barlow ExtraLight" panose="00000300000000000000" pitchFamily="2" charset="0"/>
      <p:regular r:id="rId23"/>
      <p:italic r:id="rId24"/>
    </p:embeddedFont>
    <p:embeddedFont>
      <p:font typeface="Barlow Light" panose="00000400000000000000" pitchFamily="2" charset="0"/>
      <p:regular r:id="rId25"/>
      <p:italic r:id="rId26"/>
    </p:embeddedFont>
    <p:embeddedFont>
      <p:font typeface="Barlow Medium" panose="00000600000000000000" pitchFamily="2" charset="0"/>
      <p:regular r:id="rId27"/>
      <p:italic r:id="rId28"/>
    </p:embeddedFont>
    <p:embeddedFont>
      <p:font typeface="Hepta Slab" panose="020B0604020202020204" charset="0"/>
      <p:regular r:id="rId29"/>
      <p:bold r:id="rId30"/>
    </p:embeddedFont>
    <p:embeddedFont>
      <p:font typeface="Hepta Slab Light" panose="020B0604020202020204" charset="0"/>
      <p:regular r:id="rId31"/>
      <p:bold r:id="rId32"/>
    </p:embeddedFont>
    <p:embeddedFont>
      <p:font typeface="Hepta Slab Medium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C7B4E0-ADB9-402E-9F9C-0C1E7DF7B389}">
  <a:tblStyle styleId="{00C7B4E0-ADB9-402E-9F9C-0C1E7DF7B3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2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22afcfa0ac_0_111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322afcfa0ac_0_111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8" name="Google Shape;128;g322afcfa0ac_0_111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22afcfa0ac_0_111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322afcfa0ac_0_111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322afcfa0ac_0_111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>
          <a:extLst>
            <a:ext uri="{FF2B5EF4-FFF2-40B4-BE49-F238E27FC236}">
              <a16:creationId xmlns:a16="http://schemas.microsoft.com/office/drawing/2014/main" id="{78586A37-F498-09E7-9361-468021364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2afcfa0ac_0_1478:notes">
            <a:extLst>
              <a:ext uri="{FF2B5EF4-FFF2-40B4-BE49-F238E27FC236}">
                <a16:creationId xmlns:a16="http://schemas.microsoft.com/office/drawing/2014/main" id="{C3B67C5F-D68E-1821-2453-891D640698F5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22afcfa0ac_0_1478:notes">
            <a:extLst>
              <a:ext uri="{FF2B5EF4-FFF2-40B4-BE49-F238E27FC236}">
                <a16:creationId xmlns:a16="http://schemas.microsoft.com/office/drawing/2014/main" id="{5BD12ADF-24D1-E8E3-59C5-F706AC9D922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2" name="Google Shape;232;g322afcfa0ac_0_1478:notes">
            <a:extLst>
              <a:ext uri="{FF2B5EF4-FFF2-40B4-BE49-F238E27FC236}">
                <a16:creationId xmlns:a16="http://schemas.microsoft.com/office/drawing/2014/main" id="{FC4FEEFB-6DD0-6D96-4DF2-30D79CAC96D2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322afcfa0ac_0_1478:notes">
            <a:extLst>
              <a:ext uri="{FF2B5EF4-FFF2-40B4-BE49-F238E27FC236}">
                <a16:creationId xmlns:a16="http://schemas.microsoft.com/office/drawing/2014/main" id="{ACDA387A-C88D-AA25-58F4-5690F13DBD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‹#›</a:t>
            </a:r>
            <a:endParaRPr/>
          </a:p>
        </p:txBody>
      </p:sp>
      <p:sp>
        <p:nvSpPr>
          <p:cNvPr id="234" name="Google Shape;234;g322afcfa0ac_0_1478:notes">
            <a:extLst>
              <a:ext uri="{FF2B5EF4-FFF2-40B4-BE49-F238E27FC236}">
                <a16:creationId xmlns:a16="http://schemas.microsoft.com/office/drawing/2014/main" id="{9D3C1371-1498-7BA9-C96E-4D4D36CBAE8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322afcfa0ac_0_1478:notes">
            <a:extLst>
              <a:ext uri="{FF2B5EF4-FFF2-40B4-BE49-F238E27FC236}">
                <a16:creationId xmlns:a16="http://schemas.microsoft.com/office/drawing/2014/main" id="{A7E58EAC-C2FF-C343-2D4A-61A681E74F0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73122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22afcfa0ac_0_168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322afcfa0ac_0_168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49" name="Google Shape;249;g322afcfa0ac_0_168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322afcfa0ac_0_168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‹#›</a:t>
            </a:r>
            <a:endParaRPr/>
          </a:p>
        </p:txBody>
      </p:sp>
      <p:sp>
        <p:nvSpPr>
          <p:cNvPr id="251" name="Google Shape;251;g322afcfa0ac_0_168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322afcfa0ac_0_168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193658f968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193658f968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2afcfa0ac_0_1478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22afcfa0ac_0_1478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2" name="Google Shape;232;g322afcfa0ac_0_1478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322afcfa0ac_0_147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‹#›</a:t>
            </a:r>
            <a:endParaRPr/>
          </a:p>
        </p:txBody>
      </p:sp>
      <p:sp>
        <p:nvSpPr>
          <p:cNvPr id="234" name="Google Shape;234;g322afcfa0ac_0_1478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322afcfa0ac_0_1478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>
          <a:extLst>
            <a:ext uri="{FF2B5EF4-FFF2-40B4-BE49-F238E27FC236}">
              <a16:creationId xmlns:a16="http://schemas.microsoft.com/office/drawing/2014/main" id="{0117162A-74D7-6BEA-9BE5-0228CB886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2afcfa0ac_0_1478:notes">
            <a:extLst>
              <a:ext uri="{FF2B5EF4-FFF2-40B4-BE49-F238E27FC236}">
                <a16:creationId xmlns:a16="http://schemas.microsoft.com/office/drawing/2014/main" id="{2F492155-D10C-9BA4-618E-A29331A139FA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22afcfa0ac_0_1478:notes">
            <a:extLst>
              <a:ext uri="{FF2B5EF4-FFF2-40B4-BE49-F238E27FC236}">
                <a16:creationId xmlns:a16="http://schemas.microsoft.com/office/drawing/2014/main" id="{19488738-47FB-2B62-16EB-EA0B6C8329B3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2" name="Google Shape;232;g322afcfa0ac_0_1478:notes">
            <a:extLst>
              <a:ext uri="{FF2B5EF4-FFF2-40B4-BE49-F238E27FC236}">
                <a16:creationId xmlns:a16="http://schemas.microsoft.com/office/drawing/2014/main" id="{B082AE2B-D9FB-2DC7-F292-BB5182C2B022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322afcfa0ac_0_1478:notes">
            <a:extLst>
              <a:ext uri="{FF2B5EF4-FFF2-40B4-BE49-F238E27FC236}">
                <a16:creationId xmlns:a16="http://schemas.microsoft.com/office/drawing/2014/main" id="{429D8A4A-239A-AC1C-25F1-99ED89476A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‹#›</a:t>
            </a:r>
            <a:endParaRPr/>
          </a:p>
        </p:txBody>
      </p:sp>
      <p:sp>
        <p:nvSpPr>
          <p:cNvPr id="234" name="Google Shape;234;g322afcfa0ac_0_1478:notes">
            <a:extLst>
              <a:ext uri="{FF2B5EF4-FFF2-40B4-BE49-F238E27FC236}">
                <a16:creationId xmlns:a16="http://schemas.microsoft.com/office/drawing/2014/main" id="{33C697D6-9DD4-4DD6-B8E8-77106F8DF9B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322afcfa0ac_0_1478:notes">
            <a:extLst>
              <a:ext uri="{FF2B5EF4-FFF2-40B4-BE49-F238E27FC236}">
                <a16:creationId xmlns:a16="http://schemas.microsoft.com/office/drawing/2014/main" id="{5868AF4E-4970-778F-C8EC-3BED05F193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1469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>
          <a:extLst>
            <a:ext uri="{FF2B5EF4-FFF2-40B4-BE49-F238E27FC236}">
              <a16:creationId xmlns:a16="http://schemas.microsoft.com/office/drawing/2014/main" id="{E2CE6D71-10C4-BFDB-F365-8FB3DB013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2afcfa0ac_0_1478:notes">
            <a:extLst>
              <a:ext uri="{FF2B5EF4-FFF2-40B4-BE49-F238E27FC236}">
                <a16:creationId xmlns:a16="http://schemas.microsoft.com/office/drawing/2014/main" id="{8C29B18D-A8BE-4300-46F3-3170B07D5269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22afcfa0ac_0_1478:notes">
            <a:extLst>
              <a:ext uri="{FF2B5EF4-FFF2-40B4-BE49-F238E27FC236}">
                <a16:creationId xmlns:a16="http://schemas.microsoft.com/office/drawing/2014/main" id="{A3A71761-4618-A8DC-BB8A-743A9B4C4CA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2" name="Google Shape;232;g322afcfa0ac_0_1478:notes">
            <a:extLst>
              <a:ext uri="{FF2B5EF4-FFF2-40B4-BE49-F238E27FC236}">
                <a16:creationId xmlns:a16="http://schemas.microsoft.com/office/drawing/2014/main" id="{C32E69D9-F201-4603-7FEE-EA89212505DD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322afcfa0ac_0_1478:notes">
            <a:extLst>
              <a:ext uri="{FF2B5EF4-FFF2-40B4-BE49-F238E27FC236}">
                <a16:creationId xmlns:a16="http://schemas.microsoft.com/office/drawing/2014/main" id="{06CAB9E6-793C-A689-F2E0-D8F7E0F5E2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‹#›</a:t>
            </a:r>
            <a:endParaRPr/>
          </a:p>
        </p:txBody>
      </p:sp>
      <p:sp>
        <p:nvSpPr>
          <p:cNvPr id="234" name="Google Shape;234;g322afcfa0ac_0_1478:notes">
            <a:extLst>
              <a:ext uri="{FF2B5EF4-FFF2-40B4-BE49-F238E27FC236}">
                <a16:creationId xmlns:a16="http://schemas.microsoft.com/office/drawing/2014/main" id="{0CD1E1C9-EE55-D3C5-C98A-BF837014A30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322afcfa0ac_0_1478:notes">
            <a:extLst>
              <a:ext uri="{FF2B5EF4-FFF2-40B4-BE49-F238E27FC236}">
                <a16:creationId xmlns:a16="http://schemas.microsoft.com/office/drawing/2014/main" id="{EE5F7873-0201-F300-3D73-A934E42C94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713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>
          <a:extLst>
            <a:ext uri="{FF2B5EF4-FFF2-40B4-BE49-F238E27FC236}">
              <a16:creationId xmlns:a16="http://schemas.microsoft.com/office/drawing/2014/main" id="{74EF71E0-4B58-4C9C-7A69-C46FDE749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2afcfa0ac_0_1478:notes">
            <a:extLst>
              <a:ext uri="{FF2B5EF4-FFF2-40B4-BE49-F238E27FC236}">
                <a16:creationId xmlns:a16="http://schemas.microsoft.com/office/drawing/2014/main" id="{A72A096A-5AFF-5E3F-86EE-1D0E42A4FD94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22afcfa0ac_0_1478:notes">
            <a:extLst>
              <a:ext uri="{FF2B5EF4-FFF2-40B4-BE49-F238E27FC236}">
                <a16:creationId xmlns:a16="http://schemas.microsoft.com/office/drawing/2014/main" id="{38E3A475-D334-FD1C-4674-B622992DD1A2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2" name="Google Shape;232;g322afcfa0ac_0_1478:notes">
            <a:extLst>
              <a:ext uri="{FF2B5EF4-FFF2-40B4-BE49-F238E27FC236}">
                <a16:creationId xmlns:a16="http://schemas.microsoft.com/office/drawing/2014/main" id="{656DFDCB-A7BB-EAB3-EB37-DDA489AA3BF3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322afcfa0ac_0_1478:notes">
            <a:extLst>
              <a:ext uri="{FF2B5EF4-FFF2-40B4-BE49-F238E27FC236}">
                <a16:creationId xmlns:a16="http://schemas.microsoft.com/office/drawing/2014/main" id="{4E3CC3CB-8A38-BCE4-A65C-C05981BF17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‹#›</a:t>
            </a:r>
            <a:endParaRPr dirty="0"/>
          </a:p>
        </p:txBody>
      </p:sp>
      <p:sp>
        <p:nvSpPr>
          <p:cNvPr id="234" name="Google Shape;234;g322afcfa0ac_0_1478:notes">
            <a:extLst>
              <a:ext uri="{FF2B5EF4-FFF2-40B4-BE49-F238E27FC236}">
                <a16:creationId xmlns:a16="http://schemas.microsoft.com/office/drawing/2014/main" id="{34453342-F8BF-8D3A-721B-9C68CA4E973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322afcfa0ac_0_1478:notes">
            <a:extLst>
              <a:ext uri="{FF2B5EF4-FFF2-40B4-BE49-F238E27FC236}">
                <a16:creationId xmlns:a16="http://schemas.microsoft.com/office/drawing/2014/main" id="{BA904506-2D8B-CE00-6381-A0A7BA950D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56784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>
          <a:extLst>
            <a:ext uri="{FF2B5EF4-FFF2-40B4-BE49-F238E27FC236}">
              <a16:creationId xmlns:a16="http://schemas.microsoft.com/office/drawing/2014/main" id="{F794D7B3-300E-3DAF-29A3-788DE2848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2afcfa0ac_0_1478:notes">
            <a:extLst>
              <a:ext uri="{FF2B5EF4-FFF2-40B4-BE49-F238E27FC236}">
                <a16:creationId xmlns:a16="http://schemas.microsoft.com/office/drawing/2014/main" id="{25320571-3CA8-A406-CF80-934CA3BE746D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22afcfa0ac_0_1478:notes">
            <a:extLst>
              <a:ext uri="{FF2B5EF4-FFF2-40B4-BE49-F238E27FC236}">
                <a16:creationId xmlns:a16="http://schemas.microsoft.com/office/drawing/2014/main" id="{F7DC90B1-F28F-8F7F-0771-ABBEB7C94CA0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2" name="Google Shape;232;g322afcfa0ac_0_1478:notes">
            <a:extLst>
              <a:ext uri="{FF2B5EF4-FFF2-40B4-BE49-F238E27FC236}">
                <a16:creationId xmlns:a16="http://schemas.microsoft.com/office/drawing/2014/main" id="{46234D8C-E653-0244-8549-AA3E354E0456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322afcfa0ac_0_1478:notes">
            <a:extLst>
              <a:ext uri="{FF2B5EF4-FFF2-40B4-BE49-F238E27FC236}">
                <a16:creationId xmlns:a16="http://schemas.microsoft.com/office/drawing/2014/main" id="{165E1E2D-7ACF-C855-4063-F27E71143E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‹#›</a:t>
            </a:r>
            <a:endParaRPr dirty="0"/>
          </a:p>
        </p:txBody>
      </p:sp>
      <p:sp>
        <p:nvSpPr>
          <p:cNvPr id="234" name="Google Shape;234;g322afcfa0ac_0_1478:notes">
            <a:extLst>
              <a:ext uri="{FF2B5EF4-FFF2-40B4-BE49-F238E27FC236}">
                <a16:creationId xmlns:a16="http://schemas.microsoft.com/office/drawing/2014/main" id="{75F71263-0A3C-88C8-FC9D-5B717D65114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322afcfa0ac_0_1478:notes">
            <a:extLst>
              <a:ext uri="{FF2B5EF4-FFF2-40B4-BE49-F238E27FC236}">
                <a16:creationId xmlns:a16="http://schemas.microsoft.com/office/drawing/2014/main" id="{9FCB35F1-D0ED-87B7-00DC-F843F183D5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57585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>
          <a:extLst>
            <a:ext uri="{FF2B5EF4-FFF2-40B4-BE49-F238E27FC236}">
              <a16:creationId xmlns:a16="http://schemas.microsoft.com/office/drawing/2014/main" id="{2E8E0995-D4C5-70FD-DBA0-410B30C8F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2afcfa0ac_0_1478:notes">
            <a:extLst>
              <a:ext uri="{FF2B5EF4-FFF2-40B4-BE49-F238E27FC236}">
                <a16:creationId xmlns:a16="http://schemas.microsoft.com/office/drawing/2014/main" id="{536716C6-B3B2-7FA3-F774-30981163F582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22afcfa0ac_0_1478:notes">
            <a:extLst>
              <a:ext uri="{FF2B5EF4-FFF2-40B4-BE49-F238E27FC236}">
                <a16:creationId xmlns:a16="http://schemas.microsoft.com/office/drawing/2014/main" id="{60251849-20F6-2F76-DD28-E92D2F0C41F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2" name="Google Shape;232;g322afcfa0ac_0_1478:notes">
            <a:extLst>
              <a:ext uri="{FF2B5EF4-FFF2-40B4-BE49-F238E27FC236}">
                <a16:creationId xmlns:a16="http://schemas.microsoft.com/office/drawing/2014/main" id="{557B0A81-BBC1-B8F3-84B4-FD068F7F4407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322afcfa0ac_0_1478:notes">
            <a:extLst>
              <a:ext uri="{FF2B5EF4-FFF2-40B4-BE49-F238E27FC236}">
                <a16:creationId xmlns:a16="http://schemas.microsoft.com/office/drawing/2014/main" id="{744030A2-3A23-0EB8-F3EE-AB5B951F84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‹#›</a:t>
            </a:r>
            <a:endParaRPr/>
          </a:p>
        </p:txBody>
      </p:sp>
      <p:sp>
        <p:nvSpPr>
          <p:cNvPr id="234" name="Google Shape;234;g322afcfa0ac_0_1478:notes">
            <a:extLst>
              <a:ext uri="{FF2B5EF4-FFF2-40B4-BE49-F238E27FC236}">
                <a16:creationId xmlns:a16="http://schemas.microsoft.com/office/drawing/2014/main" id="{9D5E61FB-0F11-5B05-B719-F2095A9A6B8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322afcfa0ac_0_1478:notes">
            <a:extLst>
              <a:ext uri="{FF2B5EF4-FFF2-40B4-BE49-F238E27FC236}">
                <a16:creationId xmlns:a16="http://schemas.microsoft.com/office/drawing/2014/main" id="{49BEA63B-D199-9827-1670-AA46278DF54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03334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>
          <a:extLst>
            <a:ext uri="{FF2B5EF4-FFF2-40B4-BE49-F238E27FC236}">
              <a16:creationId xmlns:a16="http://schemas.microsoft.com/office/drawing/2014/main" id="{9D7FCD36-FEB6-9D66-6751-480692344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2afcfa0ac_0_1478:notes">
            <a:extLst>
              <a:ext uri="{FF2B5EF4-FFF2-40B4-BE49-F238E27FC236}">
                <a16:creationId xmlns:a16="http://schemas.microsoft.com/office/drawing/2014/main" id="{B6A324FE-A95B-93C3-51EC-FF1C3B6947ED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22afcfa0ac_0_1478:notes">
            <a:extLst>
              <a:ext uri="{FF2B5EF4-FFF2-40B4-BE49-F238E27FC236}">
                <a16:creationId xmlns:a16="http://schemas.microsoft.com/office/drawing/2014/main" id="{59628661-AB36-6E0D-A741-5D925F65DD73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2" name="Google Shape;232;g322afcfa0ac_0_1478:notes">
            <a:extLst>
              <a:ext uri="{FF2B5EF4-FFF2-40B4-BE49-F238E27FC236}">
                <a16:creationId xmlns:a16="http://schemas.microsoft.com/office/drawing/2014/main" id="{6A7CDE5B-BA6E-573D-88DE-BAE061F884CF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322afcfa0ac_0_1478:notes">
            <a:extLst>
              <a:ext uri="{FF2B5EF4-FFF2-40B4-BE49-F238E27FC236}">
                <a16:creationId xmlns:a16="http://schemas.microsoft.com/office/drawing/2014/main" id="{C20BF0AE-48C2-6AA6-57AB-80456CAC07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‹#›</a:t>
            </a:r>
            <a:endParaRPr/>
          </a:p>
        </p:txBody>
      </p:sp>
      <p:sp>
        <p:nvSpPr>
          <p:cNvPr id="234" name="Google Shape;234;g322afcfa0ac_0_1478:notes">
            <a:extLst>
              <a:ext uri="{FF2B5EF4-FFF2-40B4-BE49-F238E27FC236}">
                <a16:creationId xmlns:a16="http://schemas.microsoft.com/office/drawing/2014/main" id="{ED0144DE-6729-1C31-9B8B-7E0F84C532B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322afcfa0ac_0_1478:notes">
            <a:extLst>
              <a:ext uri="{FF2B5EF4-FFF2-40B4-BE49-F238E27FC236}">
                <a16:creationId xmlns:a16="http://schemas.microsoft.com/office/drawing/2014/main" id="{89D4FDFB-D992-2A77-6E44-ACCC8E94E2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3904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>
          <a:extLst>
            <a:ext uri="{FF2B5EF4-FFF2-40B4-BE49-F238E27FC236}">
              <a16:creationId xmlns:a16="http://schemas.microsoft.com/office/drawing/2014/main" id="{3F47966C-2872-4A82-F7C0-A370169E3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2afcfa0ac_0_1478:notes">
            <a:extLst>
              <a:ext uri="{FF2B5EF4-FFF2-40B4-BE49-F238E27FC236}">
                <a16:creationId xmlns:a16="http://schemas.microsoft.com/office/drawing/2014/main" id="{7073CE76-4529-9F1C-2CC4-F5B0E1585E5F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22afcfa0ac_0_1478:notes">
            <a:extLst>
              <a:ext uri="{FF2B5EF4-FFF2-40B4-BE49-F238E27FC236}">
                <a16:creationId xmlns:a16="http://schemas.microsoft.com/office/drawing/2014/main" id="{504EB2E7-BF3B-4A3E-8E6E-2F3CF9A9498C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2" name="Google Shape;232;g322afcfa0ac_0_1478:notes">
            <a:extLst>
              <a:ext uri="{FF2B5EF4-FFF2-40B4-BE49-F238E27FC236}">
                <a16:creationId xmlns:a16="http://schemas.microsoft.com/office/drawing/2014/main" id="{36324B84-59E8-47C7-1EA5-C86038ACA1DA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322afcfa0ac_0_1478:notes">
            <a:extLst>
              <a:ext uri="{FF2B5EF4-FFF2-40B4-BE49-F238E27FC236}">
                <a16:creationId xmlns:a16="http://schemas.microsoft.com/office/drawing/2014/main" id="{A163544F-0280-79DF-0330-A1AC425F5B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‹#›</a:t>
            </a:r>
            <a:endParaRPr/>
          </a:p>
        </p:txBody>
      </p:sp>
      <p:sp>
        <p:nvSpPr>
          <p:cNvPr id="234" name="Google Shape;234;g322afcfa0ac_0_1478:notes">
            <a:extLst>
              <a:ext uri="{FF2B5EF4-FFF2-40B4-BE49-F238E27FC236}">
                <a16:creationId xmlns:a16="http://schemas.microsoft.com/office/drawing/2014/main" id="{31B0A258-762B-8507-AEB7-BD2A7AAC94D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322afcfa0ac_0_1478:notes">
            <a:extLst>
              <a:ext uri="{FF2B5EF4-FFF2-40B4-BE49-F238E27FC236}">
                <a16:creationId xmlns:a16="http://schemas.microsoft.com/office/drawing/2014/main" id="{49DC97F4-106F-A80B-BA8C-08B80B4AA94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530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2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200" cy="19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11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1100" cy="19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200" cy="23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400" y="-125700"/>
            <a:ext cx="22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00" y="1085919"/>
            <a:ext cx="29259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00" y="95319"/>
            <a:ext cx="2925900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9474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6084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9199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9199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8640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255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92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601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9761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8575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794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305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943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973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890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, body and imag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0971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wo big idea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5356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hree big idea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body" idx="3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subTitle" idx="4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subTitle" idx="5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ubTitle" idx="6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3426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Four big idea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271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30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319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Two storyboard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2" name="Google Shape;142;p31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1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1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1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8" name="Google Shape;148;p31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22034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hree storyboard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1" name="Google Shape;151;p32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32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32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4" name="Google Shape;154;p32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2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5638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Image 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8817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34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4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34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4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34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34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34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4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4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34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6210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title" idx="2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800"/>
              <a:buNone/>
              <a:defRPr sz="128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9600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7">
          <p15:clr>
            <a:srgbClr val="E46962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 txBox="1">
            <a:spLocks noGrp="1"/>
          </p:cNvSpPr>
          <p:nvPr>
            <p:ph type="title"/>
          </p:nvPr>
        </p:nvSpPr>
        <p:spPr>
          <a:xfrm>
            <a:off x="632850" y="1124700"/>
            <a:ext cx="7878300" cy="17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pta Slab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6"/>
          <p:cNvSpPr txBox="1">
            <a:spLocks noGrp="1"/>
          </p:cNvSpPr>
          <p:nvPr>
            <p:ph type="body" idx="1"/>
          </p:nvPr>
        </p:nvSpPr>
        <p:spPr>
          <a:xfrm>
            <a:off x="4064100" y="4335200"/>
            <a:ext cx="1015800" cy="2661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183" name="Google Shape;183;p36"/>
          <p:cNvSpPr txBox="1">
            <a:spLocks noGrp="1"/>
          </p:cNvSpPr>
          <p:nvPr>
            <p:ph type="subTitle" idx="2"/>
          </p:nvPr>
        </p:nvSpPr>
        <p:spPr>
          <a:xfrm>
            <a:off x="2857500" y="2902000"/>
            <a:ext cx="37656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9493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/ Content" type="tx">
  <p:cSld name="Agenda / Content">
    <p:bg>
      <p:bgPr>
        <a:solidFill>
          <a:schemeClr val="accent4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 txBox="1">
            <a:spLocks noGrp="1"/>
          </p:cNvSpPr>
          <p:nvPr>
            <p:ph type="subTitle" idx="1"/>
          </p:nvPr>
        </p:nvSpPr>
        <p:spPr>
          <a:xfrm>
            <a:off x="475075" y="309225"/>
            <a:ext cx="3655200" cy="3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187" name="Google Shape;187;p37"/>
          <p:cNvSpPr txBox="1">
            <a:spLocks noGrp="1"/>
          </p:cNvSpPr>
          <p:nvPr>
            <p:ph type="body" idx="2"/>
          </p:nvPr>
        </p:nvSpPr>
        <p:spPr>
          <a:xfrm>
            <a:off x="711097" y="980554"/>
            <a:ext cx="926100" cy="4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marL="914400" lvl="1" indent="-3175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marL="1371600" lvl="2" indent="-311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marL="1828800" lvl="3" indent="-30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marL="2286000" lvl="4" indent="-2984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marL="2743200" lvl="5" indent="-2921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marL="3200400" lvl="6" indent="-2857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marL="3657600" lvl="7" indent="-279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marL="4114800" lvl="8" indent="-2730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>
            <a:endParaRPr/>
          </a:p>
        </p:txBody>
      </p:sp>
      <p:sp>
        <p:nvSpPr>
          <p:cNvPr id="188" name="Google Shape;188;p37"/>
          <p:cNvSpPr txBox="1">
            <a:spLocks noGrp="1"/>
          </p:cNvSpPr>
          <p:nvPr>
            <p:ph type="subTitle" idx="3"/>
          </p:nvPr>
        </p:nvSpPr>
        <p:spPr>
          <a:xfrm>
            <a:off x="1699221" y="980279"/>
            <a:ext cx="2362200" cy="4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189" name="Google Shape;189;p37"/>
          <p:cNvSpPr txBox="1">
            <a:spLocks noGrp="1"/>
          </p:cNvSpPr>
          <p:nvPr>
            <p:ph type="body" idx="4"/>
          </p:nvPr>
        </p:nvSpPr>
        <p:spPr>
          <a:xfrm>
            <a:off x="2285797" y="1226054"/>
            <a:ext cx="1775700" cy="11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5"/>
          </p:nvPr>
        </p:nvSpPr>
        <p:spPr>
          <a:xfrm>
            <a:off x="711097" y="2222666"/>
            <a:ext cx="926100" cy="4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marL="914400" lvl="1" indent="-3175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marL="1371600" lvl="2" indent="-311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marL="1828800" lvl="3" indent="-30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marL="2286000" lvl="4" indent="-2984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marL="2743200" lvl="5" indent="-2921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marL="3200400" lvl="6" indent="-2857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marL="3657600" lvl="7" indent="-279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marL="4114800" lvl="8" indent="-2730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subTitle" idx="6"/>
          </p:nvPr>
        </p:nvSpPr>
        <p:spPr>
          <a:xfrm>
            <a:off x="1699221" y="2222391"/>
            <a:ext cx="2362200" cy="4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body" idx="7"/>
          </p:nvPr>
        </p:nvSpPr>
        <p:spPr>
          <a:xfrm>
            <a:off x="2285797" y="2468166"/>
            <a:ext cx="1775700" cy="8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body" idx="8"/>
          </p:nvPr>
        </p:nvSpPr>
        <p:spPr>
          <a:xfrm>
            <a:off x="711097" y="3219093"/>
            <a:ext cx="926100" cy="4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marL="914400" lvl="1" indent="-3175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marL="1371600" lvl="2" indent="-311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marL="1828800" lvl="3" indent="-30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marL="2286000" lvl="4" indent="-2984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marL="2743200" lvl="5" indent="-2921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marL="3200400" lvl="6" indent="-2857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marL="3657600" lvl="7" indent="-279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marL="4114800" lvl="8" indent="-2730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>
            <a:endParaRPr/>
          </a:p>
        </p:txBody>
      </p:sp>
      <p:sp>
        <p:nvSpPr>
          <p:cNvPr id="194" name="Google Shape;194;p37"/>
          <p:cNvSpPr txBox="1">
            <a:spLocks noGrp="1"/>
          </p:cNvSpPr>
          <p:nvPr>
            <p:ph type="subTitle" idx="9"/>
          </p:nvPr>
        </p:nvSpPr>
        <p:spPr>
          <a:xfrm>
            <a:off x="1699221" y="3218818"/>
            <a:ext cx="2362200" cy="4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195" name="Google Shape;195;p37"/>
          <p:cNvSpPr txBox="1">
            <a:spLocks noGrp="1"/>
          </p:cNvSpPr>
          <p:nvPr>
            <p:ph type="body" idx="13"/>
          </p:nvPr>
        </p:nvSpPr>
        <p:spPr>
          <a:xfrm>
            <a:off x="2285797" y="3464593"/>
            <a:ext cx="1775700" cy="8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body" idx="14"/>
          </p:nvPr>
        </p:nvSpPr>
        <p:spPr>
          <a:xfrm>
            <a:off x="4746581" y="980554"/>
            <a:ext cx="926100" cy="4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marL="914400" lvl="1" indent="-3175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marL="1371600" lvl="2" indent="-311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marL="1828800" lvl="3" indent="-30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marL="2286000" lvl="4" indent="-2984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marL="2743200" lvl="5" indent="-2921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marL="3200400" lvl="6" indent="-2857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marL="3657600" lvl="7" indent="-279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marL="4114800" lvl="8" indent="-2730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subTitle" idx="15"/>
          </p:nvPr>
        </p:nvSpPr>
        <p:spPr>
          <a:xfrm>
            <a:off x="5734705" y="980279"/>
            <a:ext cx="2362200" cy="4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body" idx="16"/>
          </p:nvPr>
        </p:nvSpPr>
        <p:spPr>
          <a:xfrm>
            <a:off x="6321281" y="1226054"/>
            <a:ext cx="1775700" cy="11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body" idx="17"/>
          </p:nvPr>
        </p:nvSpPr>
        <p:spPr>
          <a:xfrm>
            <a:off x="4746581" y="2222666"/>
            <a:ext cx="926100" cy="4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marL="914400" lvl="1" indent="-3175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marL="1371600" lvl="2" indent="-311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marL="1828800" lvl="3" indent="-30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marL="2286000" lvl="4" indent="-2984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marL="2743200" lvl="5" indent="-2921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marL="3200400" lvl="6" indent="-2857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marL="3657600" lvl="7" indent="-279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marL="4114800" lvl="8" indent="-2730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subTitle" idx="18"/>
          </p:nvPr>
        </p:nvSpPr>
        <p:spPr>
          <a:xfrm>
            <a:off x="5734705" y="2222391"/>
            <a:ext cx="2362200" cy="4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body" idx="19"/>
          </p:nvPr>
        </p:nvSpPr>
        <p:spPr>
          <a:xfrm>
            <a:off x="6321281" y="2468166"/>
            <a:ext cx="1775700" cy="8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20"/>
          </p:nvPr>
        </p:nvSpPr>
        <p:spPr>
          <a:xfrm>
            <a:off x="4746581" y="3219093"/>
            <a:ext cx="926100" cy="4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marL="914400" lvl="1" indent="-3175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marL="1371600" lvl="2" indent="-311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marL="1828800" lvl="3" indent="-30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marL="2286000" lvl="4" indent="-2984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marL="2743200" lvl="5" indent="-2921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marL="3200400" lvl="6" indent="-2857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marL="3657600" lvl="7" indent="-279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marL="4114800" lvl="8" indent="-2730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subTitle" idx="21"/>
          </p:nvPr>
        </p:nvSpPr>
        <p:spPr>
          <a:xfrm>
            <a:off x="5734705" y="3218818"/>
            <a:ext cx="2362200" cy="4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204" name="Google Shape;204;p37"/>
          <p:cNvSpPr txBox="1">
            <a:spLocks noGrp="1"/>
          </p:cNvSpPr>
          <p:nvPr>
            <p:ph type="body" idx="22"/>
          </p:nvPr>
        </p:nvSpPr>
        <p:spPr>
          <a:xfrm>
            <a:off x="6321281" y="3464593"/>
            <a:ext cx="1775700" cy="8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05" name="Google Shape;205;p37"/>
          <p:cNvSpPr txBox="1">
            <a:spLocks noGrp="1"/>
          </p:cNvSpPr>
          <p:nvPr>
            <p:ph type="sldNum" idx="12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343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E46962"/>
          </p15:clr>
        </p15:guide>
        <p15:guide id="2" orient="horz" pos="360">
          <p15:clr>
            <a:srgbClr val="E46962"/>
          </p15:clr>
        </p15:guide>
        <p15:guide id="3" orient="horz" pos="1048">
          <p15:clr>
            <a:srgbClr val="E46962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 type="twoColTx">
  <p:cSld name="Text + Image">
    <p:bg>
      <p:bgPr>
        <a:solidFill>
          <a:schemeClr val="dk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8"/>
          <p:cNvSpPr txBox="1"/>
          <p:nvPr/>
        </p:nvSpPr>
        <p:spPr>
          <a:xfrm>
            <a:off x="6262625" y="1205946"/>
            <a:ext cx="2155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i="1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Lorem ipsum dolor sit amet, consectetur adipiscing elit.</a:t>
            </a:r>
            <a:endParaRPr sz="700" i="1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09" name="Google Shape;209;p38"/>
          <p:cNvSpPr>
            <a:spLocks noGrp="1"/>
          </p:cNvSpPr>
          <p:nvPr>
            <p:ph type="pic" idx="2"/>
          </p:nvPr>
        </p:nvSpPr>
        <p:spPr>
          <a:xfrm>
            <a:off x="3915225" y="1631250"/>
            <a:ext cx="4441200" cy="3009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10" name="Google Shape;210;p38"/>
          <p:cNvSpPr txBox="1">
            <a:spLocks noGrp="1"/>
          </p:cNvSpPr>
          <p:nvPr>
            <p:ph type="body" idx="1"/>
          </p:nvPr>
        </p:nvSpPr>
        <p:spPr>
          <a:xfrm>
            <a:off x="791150" y="1835400"/>
            <a:ext cx="2094000" cy="84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11" name="Google Shape;211;p38"/>
          <p:cNvSpPr txBox="1">
            <a:spLocks noGrp="1"/>
          </p:cNvSpPr>
          <p:nvPr>
            <p:ph type="subTitle" idx="3"/>
          </p:nvPr>
        </p:nvSpPr>
        <p:spPr>
          <a:xfrm>
            <a:off x="791150" y="522625"/>
            <a:ext cx="3918300" cy="100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pta Slab Medium"/>
              <a:buNone/>
              <a:defRPr sz="3600"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>
            <a:endParaRPr/>
          </a:p>
        </p:txBody>
      </p:sp>
      <p:sp>
        <p:nvSpPr>
          <p:cNvPr id="212" name="Google Shape;212;p38"/>
          <p:cNvSpPr txBox="1">
            <a:spLocks noGrp="1"/>
          </p:cNvSpPr>
          <p:nvPr>
            <p:ph type="sldNum" idx="12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2415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text">
  <p:cSld name="Title + 1 column text">
    <p:bg>
      <p:bgPr>
        <a:solidFill>
          <a:schemeClr val="dk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9"/>
          <p:cNvSpPr txBox="1">
            <a:spLocks noGrp="1"/>
          </p:cNvSpPr>
          <p:nvPr>
            <p:ph type="subTitle" idx="1"/>
          </p:nvPr>
        </p:nvSpPr>
        <p:spPr>
          <a:xfrm>
            <a:off x="791150" y="522625"/>
            <a:ext cx="5173200" cy="97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pta Slab Medium"/>
              <a:buNone/>
              <a:defRPr sz="3600"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>
            <a:endParaRPr/>
          </a:p>
        </p:txBody>
      </p:sp>
      <p:sp>
        <p:nvSpPr>
          <p:cNvPr id="216" name="Google Shape;216;p39"/>
          <p:cNvSpPr txBox="1">
            <a:spLocks noGrp="1"/>
          </p:cNvSpPr>
          <p:nvPr>
            <p:ph type="body" idx="2"/>
          </p:nvPr>
        </p:nvSpPr>
        <p:spPr>
          <a:xfrm>
            <a:off x="685450" y="2180950"/>
            <a:ext cx="3579600" cy="23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39"/>
          <p:cNvSpPr txBox="1">
            <a:spLocks noGrp="1"/>
          </p:cNvSpPr>
          <p:nvPr>
            <p:ph type="body" idx="3"/>
          </p:nvPr>
        </p:nvSpPr>
        <p:spPr>
          <a:xfrm>
            <a:off x="4601077" y="2180950"/>
            <a:ext cx="3579600" cy="23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39"/>
          <p:cNvSpPr txBox="1">
            <a:spLocks noGrp="1"/>
          </p:cNvSpPr>
          <p:nvPr>
            <p:ph type="sldNum" idx="12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70170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/ Company Overview" type="titleOnly">
  <p:cSld name="Team / Company Overview">
    <p:bg>
      <p:bgPr>
        <a:solidFill>
          <a:schemeClr val="accent4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>
            <a:spLocks noGrp="1"/>
          </p:cNvSpPr>
          <p:nvPr>
            <p:ph type="pic" idx="2"/>
          </p:nvPr>
        </p:nvSpPr>
        <p:spPr>
          <a:xfrm>
            <a:off x="791150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40"/>
          <p:cNvSpPr>
            <a:spLocks noGrp="1"/>
          </p:cNvSpPr>
          <p:nvPr>
            <p:ph type="pic" idx="3"/>
          </p:nvPr>
        </p:nvSpPr>
        <p:spPr>
          <a:xfrm>
            <a:off x="2355375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40"/>
          <p:cNvSpPr>
            <a:spLocks noGrp="1"/>
          </p:cNvSpPr>
          <p:nvPr>
            <p:ph type="pic" idx="4"/>
          </p:nvPr>
        </p:nvSpPr>
        <p:spPr>
          <a:xfrm>
            <a:off x="3921313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40"/>
          <p:cNvSpPr>
            <a:spLocks noGrp="1"/>
          </p:cNvSpPr>
          <p:nvPr>
            <p:ph type="pic" idx="5"/>
          </p:nvPr>
        </p:nvSpPr>
        <p:spPr>
          <a:xfrm>
            <a:off x="5491588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40"/>
          <p:cNvSpPr txBox="1">
            <a:spLocks noGrp="1"/>
          </p:cNvSpPr>
          <p:nvPr>
            <p:ph type="body" idx="1"/>
          </p:nvPr>
        </p:nvSpPr>
        <p:spPr>
          <a:xfrm>
            <a:off x="680850" y="3443850"/>
            <a:ext cx="3074700" cy="10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body" idx="6"/>
          </p:nvPr>
        </p:nvSpPr>
        <p:spPr>
          <a:xfrm>
            <a:off x="4123900" y="3443850"/>
            <a:ext cx="4030200" cy="11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body" idx="7"/>
          </p:nvPr>
        </p:nvSpPr>
        <p:spPr>
          <a:xfrm>
            <a:off x="705088" y="2737270"/>
            <a:ext cx="1294800" cy="2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27" name="Google Shape;227;p40"/>
          <p:cNvSpPr txBox="1">
            <a:spLocks noGrp="1"/>
          </p:cNvSpPr>
          <p:nvPr>
            <p:ph type="body" idx="8"/>
          </p:nvPr>
        </p:nvSpPr>
        <p:spPr>
          <a:xfrm>
            <a:off x="2258888" y="2737270"/>
            <a:ext cx="1294800" cy="2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28" name="Google Shape;228;p40"/>
          <p:cNvSpPr txBox="1">
            <a:spLocks noGrp="1"/>
          </p:cNvSpPr>
          <p:nvPr>
            <p:ph type="body" idx="9"/>
          </p:nvPr>
        </p:nvSpPr>
        <p:spPr>
          <a:xfrm>
            <a:off x="3827513" y="2737270"/>
            <a:ext cx="1294800" cy="2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29" name="Google Shape;229;p40"/>
          <p:cNvSpPr txBox="1">
            <a:spLocks noGrp="1"/>
          </p:cNvSpPr>
          <p:nvPr>
            <p:ph type="body" idx="13"/>
          </p:nvPr>
        </p:nvSpPr>
        <p:spPr>
          <a:xfrm>
            <a:off x="5395113" y="2737270"/>
            <a:ext cx="1294800" cy="2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30" name="Google Shape;230;p40"/>
          <p:cNvSpPr txBox="1">
            <a:spLocks noGrp="1"/>
          </p:cNvSpPr>
          <p:nvPr>
            <p:ph type="body" idx="14"/>
          </p:nvPr>
        </p:nvSpPr>
        <p:spPr>
          <a:xfrm>
            <a:off x="705091" y="2464123"/>
            <a:ext cx="1294800" cy="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31" name="Google Shape;231;p40"/>
          <p:cNvSpPr txBox="1">
            <a:spLocks noGrp="1"/>
          </p:cNvSpPr>
          <p:nvPr>
            <p:ph type="body" idx="15"/>
          </p:nvPr>
        </p:nvSpPr>
        <p:spPr>
          <a:xfrm>
            <a:off x="2258891" y="2464123"/>
            <a:ext cx="1294800" cy="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32" name="Google Shape;232;p40"/>
          <p:cNvSpPr txBox="1">
            <a:spLocks noGrp="1"/>
          </p:cNvSpPr>
          <p:nvPr>
            <p:ph type="body" idx="16"/>
          </p:nvPr>
        </p:nvSpPr>
        <p:spPr>
          <a:xfrm>
            <a:off x="3827003" y="2464123"/>
            <a:ext cx="1294800" cy="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33" name="Google Shape;233;p40"/>
          <p:cNvSpPr txBox="1">
            <a:spLocks noGrp="1"/>
          </p:cNvSpPr>
          <p:nvPr>
            <p:ph type="body" idx="17"/>
          </p:nvPr>
        </p:nvSpPr>
        <p:spPr>
          <a:xfrm>
            <a:off x="5396128" y="2464123"/>
            <a:ext cx="1294800" cy="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34" name="Google Shape;234;p40"/>
          <p:cNvSpPr txBox="1">
            <a:spLocks noGrp="1"/>
          </p:cNvSpPr>
          <p:nvPr>
            <p:ph type="sldNum" idx="12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25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itive Landscape">
  <p:cSld name="Competitive Landscape">
    <p:bg>
      <p:bgPr>
        <a:solidFill>
          <a:schemeClr val="dk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>
            <a:spLocks noGrp="1"/>
          </p:cNvSpPr>
          <p:nvPr>
            <p:ph type="body" idx="1"/>
          </p:nvPr>
        </p:nvSpPr>
        <p:spPr>
          <a:xfrm>
            <a:off x="791150" y="738025"/>
            <a:ext cx="3918300" cy="2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37" name="Google Shape;237;p41"/>
          <p:cNvSpPr txBox="1">
            <a:spLocks noGrp="1"/>
          </p:cNvSpPr>
          <p:nvPr>
            <p:ph type="subTitle" idx="2"/>
          </p:nvPr>
        </p:nvSpPr>
        <p:spPr>
          <a:xfrm>
            <a:off x="791150" y="522625"/>
            <a:ext cx="39183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>
            <a:endParaRPr/>
          </a:p>
        </p:txBody>
      </p:sp>
      <p:sp>
        <p:nvSpPr>
          <p:cNvPr id="238" name="Google Shape;238;p41"/>
          <p:cNvSpPr txBox="1">
            <a:spLocks noGrp="1"/>
          </p:cNvSpPr>
          <p:nvPr>
            <p:ph type="sldNum" idx="12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26250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Trends + Data">
  <p:cSld name="Market Trends + Data">
    <p:bg>
      <p:bgPr>
        <a:solidFill>
          <a:schemeClr val="dk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>
            <a:spLocks noGrp="1"/>
          </p:cNvSpPr>
          <p:nvPr>
            <p:ph type="subTitle" idx="1"/>
          </p:nvPr>
        </p:nvSpPr>
        <p:spPr>
          <a:xfrm>
            <a:off x="690250" y="415625"/>
            <a:ext cx="1261800" cy="2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subTitle" idx="2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9pPr>
          </a:lstStyle>
          <a:p>
            <a:endParaRPr/>
          </a:p>
        </p:txBody>
      </p:sp>
      <p:sp>
        <p:nvSpPr>
          <p:cNvPr id="242" name="Google Shape;242;p42"/>
          <p:cNvSpPr txBox="1">
            <a:spLocks noGrp="1"/>
          </p:cNvSpPr>
          <p:nvPr>
            <p:ph type="body" idx="3"/>
          </p:nvPr>
        </p:nvSpPr>
        <p:spPr>
          <a:xfrm>
            <a:off x="480425" y="534275"/>
            <a:ext cx="4878300" cy="19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43" name="Google Shape;243;p42"/>
          <p:cNvSpPr txBox="1">
            <a:spLocks noGrp="1"/>
          </p:cNvSpPr>
          <p:nvPr>
            <p:ph type="sldNum" idx="12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1852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E46962"/>
          </p15:clr>
        </p15:guide>
        <p15:guide id="2" orient="horz" pos="347">
          <p15:clr>
            <a:srgbClr val="E46962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Analysis">
  <p:cSld name="SWOT Analysis">
    <p:bg>
      <p:bgPr>
        <a:solidFill>
          <a:schemeClr val="dk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>
            <a:spLocks noGrp="1"/>
          </p:cNvSpPr>
          <p:nvPr>
            <p:ph type="title"/>
          </p:nvPr>
        </p:nvSpPr>
        <p:spPr>
          <a:xfrm>
            <a:off x="723861" y="1584738"/>
            <a:ext cx="26706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title" idx="2"/>
          </p:nvPr>
        </p:nvSpPr>
        <p:spPr>
          <a:xfrm>
            <a:off x="723861" y="2390981"/>
            <a:ext cx="26706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47" name="Google Shape;247;p43"/>
          <p:cNvSpPr txBox="1">
            <a:spLocks noGrp="1"/>
          </p:cNvSpPr>
          <p:nvPr>
            <p:ph type="title" idx="3"/>
          </p:nvPr>
        </p:nvSpPr>
        <p:spPr>
          <a:xfrm>
            <a:off x="723861" y="3157931"/>
            <a:ext cx="26706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48" name="Google Shape;248;p43"/>
          <p:cNvSpPr txBox="1">
            <a:spLocks noGrp="1"/>
          </p:cNvSpPr>
          <p:nvPr>
            <p:ph type="title" idx="4"/>
          </p:nvPr>
        </p:nvSpPr>
        <p:spPr>
          <a:xfrm>
            <a:off x="723861" y="3954905"/>
            <a:ext cx="26706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49" name="Google Shape;249;p43"/>
          <p:cNvSpPr txBox="1">
            <a:spLocks noGrp="1"/>
          </p:cNvSpPr>
          <p:nvPr>
            <p:ph type="subTitle" idx="1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250" name="Google Shape;250;p43"/>
          <p:cNvSpPr txBox="1">
            <a:spLocks noGrp="1"/>
          </p:cNvSpPr>
          <p:nvPr>
            <p:ph type="body" idx="5"/>
          </p:nvPr>
        </p:nvSpPr>
        <p:spPr>
          <a:xfrm>
            <a:off x="480425" y="610475"/>
            <a:ext cx="48783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51" name="Google Shape;251;p43"/>
          <p:cNvSpPr txBox="1">
            <a:spLocks noGrp="1"/>
          </p:cNvSpPr>
          <p:nvPr>
            <p:ph type="sldNum" idx="12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13235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/ Thank You">
  <p:cSld name="Closing / Thank You"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>
            <a:spLocks noGrp="1"/>
          </p:cNvSpPr>
          <p:nvPr>
            <p:ph type="title"/>
          </p:nvPr>
        </p:nvSpPr>
        <p:spPr>
          <a:xfrm>
            <a:off x="455221" y="1321125"/>
            <a:ext cx="5094600" cy="174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254" name="Google Shape;254;p44"/>
          <p:cNvSpPr txBox="1">
            <a:spLocks noGrp="1"/>
          </p:cNvSpPr>
          <p:nvPr>
            <p:ph type="body" idx="1"/>
          </p:nvPr>
        </p:nvSpPr>
        <p:spPr>
          <a:xfrm>
            <a:off x="567029" y="4500404"/>
            <a:ext cx="1015800" cy="2661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55" name="Google Shape;255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87313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>
            <a:spLocks noGrp="1"/>
          </p:cNvSpPr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pta Slab Medium"/>
              <a:buNone/>
              <a:defRPr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>
            <a:endParaRPr/>
          </a:p>
        </p:txBody>
      </p:sp>
      <p:sp>
        <p:nvSpPr>
          <p:cNvPr id="258" name="Google Shape;258;p45"/>
          <p:cNvSpPr txBox="1">
            <a:spLocks noGrp="1"/>
          </p:cNvSpPr>
          <p:nvPr>
            <p:ph type="title" idx="2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259" name="Google Shape;259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3872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Size / Pie Graph">
  <p:cSld name="Market Size / Pie Graph">
    <p:bg>
      <p:bgPr>
        <a:solidFill>
          <a:schemeClr val="dk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6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6"/>
          <p:cNvSpPr txBox="1">
            <a:spLocks noGrp="1"/>
          </p:cNvSpPr>
          <p:nvPr>
            <p:ph type="subTitle" idx="1"/>
          </p:nvPr>
        </p:nvSpPr>
        <p:spPr>
          <a:xfrm>
            <a:off x="791150" y="522625"/>
            <a:ext cx="4977300" cy="11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pta Slab Medium"/>
              <a:buNone/>
              <a:defRPr sz="3600"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>
            <a:endParaRPr/>
          </a:p>
        </p:txBody>
      </p:sp>
      <p:sp>
        <p:nvSpPr>
          <p:cNvPr id="263" name="Google Shape;263;p46"/>
          <p:cNvSpPr txBox="1">
            <a:spLocks noGrp="1"/>
          </p:cNvSpPr>
          <p:nvPr>
            <p:ph type="body" idx="2"/>
          </p:nvPr>
        </p:nvSpPr>
        <p:spPr>
          <a:xfrm>
            <a:off x="714950" y="1989025"/>
            <a:ext cx="2792400" cy="28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46"/>
          <p:cNvSpPr txBox="1">
            <a:spLocks noGrp="1"/>
          </p:cNvSpPr>
          <p:nvPr>
            <p:ph type="sldNum" idx="12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100">
                <a:solidFill>
                  <a:schemeClr val="dk2"/>
                </a:solidFill>
              </a:defRPr>
            </a:lvl1pPr>
            <a:lvl2pPr lvl="1" rtl="0">
              <a:buNone/>
              <a:defRPr sz="1100">
                <a:solidFill>
                  <a:schemeClr val="dk2"/>
                </a:solidFill>
              </a:defRPr>
            </a:lvl2pPr>
            <a:lvl3pPr lvl="2" rtl="0">
              <a:buNone/>
              <a:defRPr sz="1100">
                <a:solidFill>
                  <a:schemeClr val="dk2"/>
                </a:solidFill>
              </a:defRPr>
            </a:lvl3pPr>
            <a:lvl4pPr lvl="3" rtl="0">
              <a:buNone/>
              <a:defRPr sz="1100">
                <a:solidFill>
                  <a:schemeClr val="dk2"/>
                </a:solidFill>
              </a:defRPr>
            </a:lvl4pPr>
            <a:lvl5pPr lvl="4" rtl="0">
              <a:buNone/>
              <a:defRPr sz="1100">
                <a:solidFill>
                  <a:schemeClr val="dk2"/>
                </a:solidFill>
              </a:defRPr>
            </a:lvl5pPr>
            <a:lvl6pPr lvl="5" rtl="0">
              <a:buNone/>
              <a:defRPr sz="1100">
                <a:solidFill>
                  <a:schemeClr val="dk2"/>
                </a:solidFill>
              </a:defRPr>
            </a:lvl6pPr>
            <a:lvl7pPr lvl="6" rtl="0">
              <a:buNone/>
              <a:defRPr sz="1100">
                <a:solidFill>
                  <a:schemeClr val="dk2"/>
                </a:solidFill>
              </a:defRPr>
            </a:lvl7pPr>
            <a:lvl8pPr lvl="7" rtl="0">
              <a:buNone/>
              <a:defRPr sz="1100">
                <a:solidFill>
                  <a:schemeClr val="dk2"/>
                </a:solidFill>
              </a:defRPr>
            </a:lvl8pPr>
            <a:lvl9pPr lvl="8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46"/>
          <p:cNvSpPr/>
          <p:nvPr/>
        </p:nvSpPr>
        <p:spPr>
          <a:xfrm>
            <a:off x="4416275" y="1976923"/>
            <a:ext cx="4045200" cy="2871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6"/>
          <p:cNvSpPr/>
          <p:nvPr/>
        </p:nvSpPr>
        <p:spPr>
          <a:xfrm rot="444408">
            <a:off x="5636457" y="2500588"/>
            <a:ext cx="1505663" cy="1505327"/>
          </a:xfrm>
          <a:prstGeom prst="pie">
            <a:avLst>
              <a:gd name="adj1" fmla="val 8241844"/>
              <a:gd name="adj2" fmla="val 1255493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7664078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fferentiators / 4 column text">
  <p:cSld name="Differentiators / 4 column text">
    <p:bg>
      <p:bgPr>
        <a:solidFill>
          <a:schemeClr val="dk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/>
          <p:nvPr/>
        </p:nvSpPr>
        <p:spPr>
          <a:xfrm>
            <a:off x="0" y="1324925"/>
            <a:ext cx="4572000" cy="191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/>
          </a:p>
        </p:txBody>
      </p:sp>
      <p:sp>
        <p:nvSpPr>
          <p:cNvPr id="269" name="Google Shape;269;p47"/>
          <p:cNvSpPr/>
          <p:nvPr/>
        </p:nvSpPr>
        <p:spPr>
          <a:xfrm>
            <a:off x="0" y="3235076"/>
            <a:ext cx="4572000" cy="19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>
              <a:solidFill>
                <a:schemeClr val="dk2"/>
              </a:solidFill>
            </a:endParaRPr>
          </a:p>
        </p:txBody>
      </p:sp>
      <p:sp>
        <p:nvSpPr>
          <p:cNvPr id="270" name="Google Shape;270;p47"/>
          <p:cNvSpPr/>
          <p:nvPr/>
        </p:nvSpPr>
        <p:spPr>
          <a:xfrm>
            <a:off x="4571892" y="3235076"/>
            <a:ext cx="4572000" cy="1914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>
              <a:solidFill>
                <a:schemeClr val="lt1"/>
              </a:solidFill>
            </a:endParaRPr>
          </a:p>
        </p:txBody>
      </p:sp>
      <p:sp>
        <p:nvSpPr>
          <p:cNvPr id="271" name="Google Shape;271;p47"/>
          <p:cNvSpPr/>
          <p:nvPr/>
        </p:nvSpPr>
        <p:spPr>
          <a:xfrm>
            <a:off x="4571892" y="1324925"/>
            <a:ext cx="4572000" cy="1910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>
              <a:solidFill>
                <a:schemeClr val="accent5"/>
              </a:solidFill>
            </a:endParaRPr>
          </a:p>
        </p:txBody>
      </p:sp>
      <p:sp>
        <p:nvSpPr>
          <p:cNvPr id="272" name="Google Shape;272;p47"/>
          <p:cNvSpPr txBox="1">
            <a:spLocks noGrp="1"/>
          </p:cNvSpPr>
          <p:nvPr>
            <p:ph type="subTitle" idx="1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273" name="Google Shape;273;p47"/>
          <p:cNvSpPr txBox="1">
            <a:spLocks noGrp="1"/>
          </p:cNvSpPr>
          <p:nvPr>
            <p:ph type="body" idx="2"/>
          </p:nvPr>
        </p:nvSpPr>
        <p:spPr>
          <a:xfrm>
            <a:off x="480425" y="610475"/>
            <a:ext cx="4878300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74" name="Google Shape;274;p47"/>
          <p:cNvSpPr txBox="1">
            <a:spLocks noGrp="1"/>
          </p:cNvSpPr>
          <p:nvPr>
            <p:ph type="sldNum" idx="12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100">
                <a:solidFill>
                  <a:schemeClr val="dk2"/>
                </a:solidFill>
              </a:defRPr>
            </a:lvl1pPr>
            <a:lvl2pPr lvl="1" rtl="0">
              <a:buNone/>
              <a:defRPr sz="1100">
                <a:solidFill>
                  <a:schemeClr val="dk2"/>
                </a:solidFill>
              </a:defRPr>
            </a:lvl2pPr>
            <a:lvl3pPr lvl="2" rtl="0">
              <a:buNone/>
              <a:defRPr sz="1100">
                <a:solidFill>
                  <a:schemeClr val="dk2"/>
                </a:solidFill>
              </a:defRPr>
            </a:lvl3pPr>
            <a:lvl4pPr lvl="3" rtl="0">
              <a:buNone/>
              <a:defRPr sz="1100">
                <a:solidFill>
                  <a:schemeClr val="dk2"/>
                </a:solidFill>
              </a:defRPr>
            </a:lvl4pPr>
            <a:lvl5pPr lvl="4" rtl="0">
              <a:buNone/>
              <a:defRPr sz="1100">
                <a:solidFill>
                  <a:schemeClr val="dk2"/>
                </a:solidFill>
              </a:defRPr>
            </a:lvl5pPr>
            <a:lvl6pPr lvl="5" rtl="0">
              <a:buNone/>
              <a:defRPr sz="1100">
                <a:solidFill>
                  <a:schemeClr val="dk2"/>
                </a:solidFill>
              </a:defRPr>
            </a:lvl6pPr>
            <a:lvl7pPr lvl="6" rtl="0">
              <a:buNone/>
              <a:defRPr sz="1100">
                <a:solidFill>
                  <a:schemeClr val="dk2"/>
                </a:solidFill>
              </a:defRPr>
            </a:lvl7pPr>
            <a:lvl8pPr lvl="7" rtl="0">
              <a:buNone/>
              <a:defRPr sz="1100">
                <a:solidFill>
                  <a:schemeClr val="dk2"/>
                </a:solidFill>
              </a:defRPr>
            </a:lvl8pPr>
            <a:lvl9pPr lvl="8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0292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blank">
  <p:cSld name="1_Section Header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 txBox="1">
            <a:spLocks noGrp="1"/>
          </p:cNvSpPr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>
            <a:endParaRPr/>
          </a:p>
        </p:txBody>
      </p:sp>
      <p:sp>
        <p:nvSpPr>
          <p:cNvPr id="277" name="Google Shape;277;p48"/>
          <p:cNvSpPr txBox="1">
            <a:spLocks noGrp="1"/>
          </p:cNvSpPr>
          <p:nvPr>
            <p:ph type="title" idx="2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278" name="Google Shape;278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88672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text">
  <p:cSld name="1_Title + 1 column text">
    <p:bg>
      <p:bgPr>
        <a:solidFill>
          <a:schemeClr val="dk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9"/>
          <p:cNvSpPr txBox="1">
            <a:spLocks noGrp="1"/>
          </p:cNvSpPr>
          <p:nvPr>
            <p:ph type="subTitle" idx="1"/>
          </p:nvPr>
        </p:nvSpPr>
        <p:spPr>
          <a:xfrm>
            <a:off x="791150" y="522625"/>
            <a:ext cx="5938800" cy="11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pta Slab Medium"/>
              <a:buNone/>
              <a:defRPr sz="3600"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>
            <a:endParaRPr/>
          </a:p>
        </p:txBody>
      </p:sp>
      <p:sp>
        <p:nvSpPr>
          <p:cNvPr id="282" name="Google Shape;282;p49"/>
          <p:cNvSpPr txBox="1">
            <a:spLocks noGrp="1"/>
          </p:cNvSpPr>
          <p:nvPr>
            <p:ph type="body" idx="2"/>
          </p:nvPr>
        </p:nvSpPr>
        <p:spPr>
          <a:xfrm>
            <a:off x="810075" y="2065225"/>
            <a:ext cx="7539900" cy="27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49"/>
          <p:cNvSpPr txBox="1">
            <a:spLocks noGrp="1"/>
          </p:cNvSpPr>
          <p:nvPr>
            <p:ph type="sldNum" idx="12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64148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Background Image + Text">
  <p:cSld name="1 Background Image +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50"/>
          <p:cNvSpPr txBox="1">
            <a:spLocks noGrp="1"/>
          </p:cNvSpPr>
          <p:nvPr>
            <p:ph type="body" idx="1"/>
          </p:nvPr>
        </p:nvSpPr>
        <p:spPr>
          <a:xfrm>
            <a:off x="4655675" y="956675"/>
            <a:ext cx="3965400" cy="775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274300" tIns="0" rIns="274300" bIns="2743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87" name="Google Shape;287;p50"/>
          <p:cNvSpPr txBox="1">
            <a:spLocks noGrp="1"/>
          </p:cNvSpPr>
          <p:nvPr>
            <p:ph type="subTitle" idx="3"/>
          </p:nvPr>
        </p:nvSpPr>
        <p:spPr>
          <a:xfrm>
            <a:off x="4655675" y="522900"/>
            <a:ext cx="3965400" cy="442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274300" tIns="274300" rIns="27430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>
            <a:endParaRPr/>
          </a:p>
        </p:txBody>
      </p:sp>
      <p:sp>
        <p:nvSpPr>
          <p:cNvPr id="288" name="Google Shape;288;p50"/>
          <p:cNvSpPr txBox="1">
            <a:spLocks noGrp="1"/>
          </p:cNvSpPr>
          <p:nvPr>
            <p:ph type="body" idx="4"/>
          </p:nvPr>
        </p:nvSpPr>
        <p:spPr>
          <a:xfrm>
            <a:off x="524350" y="4144800"/>
            <a:ext cx="1558800" cy="475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137150" tIns="137150" rIns="137150" bIns="13715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89" name="Google Shape;289;p5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01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+ Image">
  <p:cSld name="Quote + Image">
    <p:bg>
      <p:bgPr>
        <a:solidFill>
          <a:schemeClr val="lt2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"/>
          <p:cNvSpPr>
            <a:spLocks noGrp="1"/>
          </p:cNvSpPr>
          <p:nvPr>
            <p:ph type="pic" idx="2"/>
          </p:nvPr>
        </p:nvSpPr>
        <p:spPr>
          <a:xfrm>
            <a:off x="5485725" y="523025"/>
            <a:ext cx="3135300" cy="4097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92" name="Google Shape;292;p51"/>
          <p:cNvSpPr txBox="1">
            <a:spLocks noGrp="1"/>
          </p:cNvSpPr>
          <p:nvPr>
            <p:ph type="title"/>
          </p:nvPr>
        </p:nvSpPr>
        <p:spPr>
          <a:xfrm>
            <a:off x="591441" y="391675"/>
            <a:ext cx="4397400" cy="31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293" name="Google Shape;293;p51"/>
          <p:cNvSpPr txBox="1">
            <a:spLocks noGrp="1"/>
          </p:cNvSpPr>
          <p:nvPr>
            <p:ph type="body" idx="1"/>
          </p:nvPr>
        </p:nvSpPr>
        <p:spPr>
          <a:xfrm>
            <a:off x="638750" y="4413181"/>
            <a:ext cx="5537100" cy="3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94" name="Google Shape;294;p51"/>
          <p:cNvSpPr txBox="1">
            <a:spLocks noGrp="1"/>
          </p:cNvSpPr>
          <p:nvPr>
            <p:ph type="sldNum" idx="12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06185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als + 5 Images">
  <p:cSld name="Goals + 5 Images">
    <p:bg>
      <p:bgPr>
        <a:solidFill>
          <a:schemeClr val="dk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2"/>
          <p:cNvSpPr txBox="1">
            <a:spLocks noGrp="1"/>
          </p:cNvSpPr>
          <p:nvPr>
            <p:ph type="body" idx="1"/>
          </p:nvPr>
        </p:nvSpPr>
        <p:spPr>
          <a:xfrm>
            <a:off x="5481425" y="2715575"/>
            <a:ext cx="1294800" cy="2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97" name="Google Shape;297;p52"/>
          <p:cNvSpPr txBox="1">
            <a:spLocks noGrp="1"/>
          </p:cNvSpPr>
          <p:nvPr>
            <p:ph type="body" idx="2"/>
          </p:nvPr>
        </p:nvSpPr>
        <p:spPr>
          <a:xfrm>
            <a:off x="3918400" y="2715725"/>
            <a:ext cx="1294800" cy="2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98" name="Google Shape;298;p52"/>
          <p:cNvSpPr txBox="1">
            <a:spLocks noGrp="1"/>
          </p:cNvSpPr>
          <p:nvPr>
            <p:ph type="body" idx="3"/>
          </p:nvPr>
        </p:nvSpPr>
        <p:spPr>
          <a:xfrm>
            <a:off x="2349550" y="2715575"/>
            <a:ext cx="1294800" cy="2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99" name="Google Shape;299;p52"/>
          <p:cNvSpPr txBox="1">
            <a:spLocks noGrp="1"/>
          </p:cNvSpPr>
          <p:nvPr>
            <p:ph type="body" idx="4"/>
          </p:nvPr>
        </p:nvSpPr>
        <p:spPr>
          <a:xfrm>
            <a:off x="791150" y="2615450"/>
            <a:ext cx="1294800" cy="10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00" name="Google Shape;300;p52"/>
          <p:cNvSpPr txBox="1">
            <a:spLocks noGrp="1"/>
          </p:cNvSpPr>
          <p:nvPr>
            <p:ph type="body" idx="5"/>
          </p:nvPr>
        </p:nvSpPr>
        <p:spPr>
          <a:xfrm>
            <a:off x="791150" y="2715500"/>
            <a:ext cx="1294800" cy="2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01" name="Google Shape;301;p52"/>
          <p:cNvSpPr txBox="1">
            <a:spLocks noGrp="1"/>
          </p:cNvSpPr>
          <p:nvPr>
            <p:ph type="body" idx="6"/>
          </p:nvPr>
        </p:nvSpPr>
        <p:spPr>
          <a:xfrm>
            <a:off x="7044450" y="2715500"/>
            <a:ext cx="1294800" cy="2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cxnSp>
        <p:nvCxnSpPr>
          <p:cNvPr id="302" name="Google Shape;302;p52"/>
          <p:cNvCxnSpPr/>
          <p:nvPr/>
        </p:nvCxnSpPr>
        <p:spPr>
          <a:xfrm rot="10800000">
            <a:off x="827250" y="1481375"/>
            <a:ext cx="74895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" name="Google Shape;303;p52"/>
          <p:cNvSpPr>
            <a:spLocks noGrp="1"/>
          </p:cNvSpPr>
          <p:nvPr>
            <p:ph type="pic" idx="7"/>
          </p:nvPr>
        </p:nvSpPr>
        <p:spPr>
          <a:xfrm>
            <a:off x="7049625" y="523025"/>
            <a:ext cx="1305900" cy="1918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04" name="Google Shape;304;p52"/>
          <p:cNvSpPr>
            <a:spLocks noGrp="1"/>
          </p:cNvSpPr>
          <p:nvPr>
            <p:ph type="pic" idx="8"/>
          </p:nvPr>
        </p:nvSpPr>
        <p:spPr>
          <a:xfrm>
            <a:off x="784775" y="522100"/>
            <a:ext cx="1305900" cy="1918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05" name="Google Shape;305;p52"/>
          <p:cNvSpPr>
            <a:spLocks noGrp="1"/>
          </p:cNvSpPr>
          <p:nvPr>
            <p:ph type="pic" idx="9"/>
          </p:nvPr>
        </p:nvSpPr>
        <p:spPr>
          <a:xfrm>
            <a:off x="2343950" y="523500"/>
            <a:ext cx="1305900" cy="1918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06" name="Google Shape;306;p52"/>
          <p:cNvSpPr>
            <a:spLocks noGrp="1"/>
          </p:cNvSpPr>
          <p:nvPr>
            <p:ph type="pic" idx="13"/>
          </p:nvPr>
        </p:nvSpPr>
        <p:spPr>
          <a:xfrm>
            <a:off x="3915213" y="523500"/>
            <a:ext cx="1305900" cy="1918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07" name="Google Shape;307;p52"/>
          <p:cNvSpPr>
            <a:spLocks noGrp="1"/>
          </p:cNvSpPr>
          <p:nvPr>
            <p:ph type="pic" idx="14"/>
          </p:nvPr>
        </p:nvSpPr>
        <p:spPr>
          <a:xfrm>
            <a:off x="5490975" y="523500"/>
            <a:ext cx="1305900" cy="1918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08" name="Google Shape;308;p52"/>
          <p:cNvSpPr txBox="1">
            <a:spLocks noGrp="1"/>
          </p:cNvSpPr>
          <p:nvPr>
            <p:ph type="body" idx="15"/>
          </p:nvPr>
        </p:nvSpPr>
        <p:spPr>
          <a:xfrm>
            <a:off x="5481425" y="4112700"/>
            <a:ext cx="2877600" cy="50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309" name="Google Shape;309;p52"/>
          <p:cNvSpPr txBox="1">
            <a:spLocks noGrp="1"/>
          </p:cNvSpPr>
          <p:nvPr>
            <p:ph type="subTitle" idx="16"/>
          </p:nvPr>
        </p:nvSpPr>
        <p:spPr>
          <a:xfrm>
            <a:off x="5481425" y="3897300"/>
            <a:ext cx="28776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>
            <a:endParaRPr/>
          </a:p>
        </p:txBody>
      </p:sp>
      <p:sp>
        <p:nvSpPr>
          <p:cNvPr id="310" name="Google Shape;310;p52"/>
          <p:cNvSpPr txBox="1">
            <a:spLocks noGrp="1"/>
          </p:cNvSpPr>
          <p:nvPr>
            <p:ph type="body" idx="17"/>
          </p:nvPr>
        </p:nvSpPr>
        <p:spPr>
          <a:xfrm>
            <a:off x="2349500" y="2615450"/>
            <a:ext cx="1294800" cy="10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11" name="Google Shape;311;p52"/>
          <p:cNvSpPr txBox="1">
            <a:spLocks noGrp="1"/>
          </p:cNvSpPr>
          <p:nvPr>
            <p:ph type="body" idx="18"/>
          </p:nvPr>
        </p:nvSpPr>
        <p:spPr>
          <a:xfrm>
            <a:off x="3915488" y="2615450"/>
            <a:ext cx="1294800" cy="10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12" name="Google Shape;312;p52"/>
          <p:cNvSpPr txBox="1">
            <a:spLocks noGrp="1"/>
          </p:cNvSpPr>
          <p:nvPr>
            <p:ph type="body" idx="19"/>
          </p:nvPr>
        </p:nvSpPr>
        <p:spPr>
          <a:xfrm>
            <a:off x="5479963" y="2615450"/>
            <a:ext cx="1294800" cy="10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13" name="Google Shape;313;p52"/>
          <p:cNvSpPr txBox="1">
            <a:spLocks noGrp="1"/>
          </p:cNvSpPr>
          <p:nvPr>
            <p:ph type="body" idx="20"/>
          </p:nvPr>
        </p:nvSpPr>
        <p:spPr>
          <a:xfrm>
            <a:off x="7047338" y="2615450"/>
            <a:ext cx="1294800" cy="10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14" name="Google Shape;314;p52"/>
          <p:cNvSpPr txBox="1">
            <a:spLocks noGrp="1"/>
          </p:cNvSpPr>
          <p:nvPr>
            <p:ph type="sldNum" idx="12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90893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Canvas / Line Graph">
  <p:cSld name="Strategy Canvas / Line Graph">
    <p:bg>
      <p:bgPr>
        <a:solidFill>
          <a:schemeClr val="dk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3"/>
          <p:cNvSpPr txBox="1">
            <a:spLocks noGrp="1"/>
          </p:cNvSpPr>
          <p:nvPr>
            <p:ph type="body" idx="1"/>
          </p:nvPr>
        </p:nvSpPr>
        <p:spPr>
          <a:xfrm>
            <a:off x="3917825" y="4024920"/>
            <a:ext cx="4441200" cy="50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317" name="Google Shape;317;p53"/>
          <p:cNvSpPr txBox="1">
            <a:spLocks noGrp="1"/>
          </p:cNvSpPr>
          <p:nvPr>
            <p:ph type="subTitle" idx="2"/>
          </p:nvPr>
        </p:nvSpPr>
        <p:spPr>
          <a:xfrm>
            <a:off x="783675" y="3967895"/>
            <a:ext cx="2877600" cy="4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>
            <a:endParaRPr/>
          </a:p>
        </p:txBody>
      </p:sp>
      <p:sp>
        <p:nvSpPr>
          <p:cNvPr id="318" name="Google Shape;318;p53"/>
          <p:cNvSpPr txBox="1">
            <a:spLocks noGrp="1"/>
          </p:cNvSpPr>
          <p:nvPr>
            <p:ph type="sldNum" idx="12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14304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4"/>
          <p:cNvSpPr txBox="1">
            <a:spLocks noGrp="1"/>
          </p:cNvSpPr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>
            <a:endParaRPr/>
          </a:p>
        </p:txBody>
      </p:sp>
      <p:sp>
        <p:nvSpPr>
          <p:cNvPr id="321" name="Google Shape;321;p54"/>
          <p:cNvSpPr txBox="1">
            <a:spLocks noGrp="1"/>
          </p:cNvSpPr>
          <p:nvPr>
            <p:ph type="title" idx="2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322" name="Google Shape;322;p5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1523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PIs / Objectives">
  <p:cSld name="KPIs / Objectives">
    <p:bg>
      <p:bgPr>
        <a:solidFill>
          <a:schemeClr val="dk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5"/>
          <p:cNvSpPr/>
          <p:nvPr/>
        </p:nvSpPr>
        <p:spPr>
          <a:xfrm rot="-5400000">
            <a:off x="4090300" y="-436575"/>
            <a:ext cx="4099200" cy="6015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325" name="Google Shape;325;p55"/>
          <p:cNvSpPr txBox="1">
            <a:spLocks noGrp="1"/>
          </p:cNvSpPr>
          <p:nvPr>
            <p:ph type="body" idx="1"/>
          </p:nvPr>
        </p:nvSpPr>
        <p:spPr>
          <a:xfrm>
            <a:off x="3918400" y="3680775"/>
            <a:ext cx="1294800" cy="10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26" name="Google Shape;326;p55"/>
          <p:cNvSpPr txBox="1">
            <a:spLocks noGrp="1"/>
          </p:cNvSpPr>
          <p:nvPr>
            <p:ph type="body" idx="2"/>
          </p:nvPr>
        </p:nvSpPr>
        <p:spPr>
          <a:xfrm>
            <a:off x="3918400" y="3780825"/>
            <a:ext cx="1294800" cy="2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27" name="Google Shape;327;p55"/>
          <p:cNvSpPr txBox="1">
            <a:spLocks noGrp="1"/>
          </p:cNvSpPr>
          <p:nvPr>
            <p:ph type="body" idx="3"/>
          </p:nvPr>
        </p:nvSpPr>
        <p:spPr>
          <a:xfrm>
            <a:off x="7044450" y="3680550"/>
            <a:ext cx="1294800" cy="10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28" name="Google Shape;328;p55"/>
          <p:cNvSpPr txBox="1">
            <a:spLocks noGrp="1"/>
          </p:cNvSpPr>
          <p:nvPr>
            <p:ph type="body" idx="4"/>
          </p:nvPr>
        </p:nvSpPr>
        <p:spPr>
          <a:xfrm>
            <a:off x="7044450" y="3780600"/>
            <a:ext cx="1294800" cy="2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29" name="Google Shape;329;p55"/>
          <p:cNvSpPr>
            <a:spLocks noGrp="1"/>
          </p:cNvSpPr>
          <p:nvPr>
            <p:ph type="pic" idx="5"/>
          </p:nvPr>
        </p:nvSpPr>
        <p:spPr>
          <a:xfrm>
            <a:off x="7049625" y="1588125"/>
            <a:ext cx="1305900" cy="1918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30" name="Google Shape;330;p55"/>
          <p:cNvSpPr>
            <a:spLocks noGrp="1"/>
          </p:cNvSpPr>
          <p:nvPr>
            <p:ph type="pic" idx="6"/>
          </p:nvPr>
        </p:nvSpPr>
        <p:spPr>
          <a:xfrm>
            <a:off x="3915213" y="1588600"/>
            <a:ext cx="1305900" cy="1918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31" name="Google Shape;331;p55"/>
          <p:cNvSpPr>
            <a:spLocks noGrp="1"/>
          </p:cNvSpPr>
          <p:nvPr>
            <p:ph type="pic" idx="7"/>
          </p:nvPr>
        </p:nvSpPr>
        <p:spPr>
          <a:xfrm>
            <a:off x="5490975" y="1588600"/>
            <a:ext cx="1305900" cy="1918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32" name="Google Shape;332;p55"/>
          <p:cNvSpPr txBox="1">
            <a:spLocks noGrp="1"/>
          </p:cNvSpPr>
          <p:nvPr>
            <p:ph type="subTitle" idx="8"/>
          </p:nvPr>
        </p:nvSpPr>
        <p:spPr>
          <a:xfrm>
            <a:off x="3918800" y="1034575"/>
            <a:ext cx="1307100" cy="55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>
            <a:endParaRPr/>
          </a:p>
        </p:txBody>
      </p:sp>
      <p:sp>
        <p:nvSpPr>
          <p:cNvPr id="333" name="Google Shape;333;p55"/>
          <p:cNvSpPr txBox="1">
            <a:spLocks noGrp="1"/>
          </p:cNvSpPr>
          <p:nvPr>
            <p:ph type="subTitle" idx="9"/>
          </p:nvPr>
        </p:nvSpPr>
        <p:spPr>
          <a:xfrm>
            <a:off x="5484775" y="1034575"/>
            <a:ext cx="1307100" cy="55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>
            <a:endParaRPr/>
          </a:p>
        </p:txBody>
      </p:sp>
      <p:sp>
        <p:nvSpPr>
          <p:cNvPr id="334" name="Google Shape;334;p55"/>
          <p:cNvSpPr txBox="1">
            <a:spLocks noGrp="1"/>
          </p:cNvSpPr>
          <p:nvPr>
            <p:ph type="subTitle" idx="13"/>
          </p:nvPr>
        </p:nvSpPr>
        <p:spPr>
          <a:xfrm>
            <a:off x="7050750" y="1032775"/>
            <a:ext cx="1307100" cy="55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>
            <a:endParaRPr/>
          </a:p>
        </p:txBody>
      </p:sp>
      <p:sp>
        <p:nvSpPr>
          <p:cNvPr id="335" name="Google Shape;335;p55"/>
          <p:cNvSpPr txBox="1">
            <a:spLocks noGrp="1"/>
          </p:cNvSpPr>
          <p:nvPr>
            <p:ph type="body" idx="14"/>
          </p:nvPr>
        </p:nvSpPr>
        <p:spPr>
          <a:xfrm>
            <a:off x="507400" y="1828050"/>
            <a:ext cx="2136300" cy="29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55"/>
          <p:cNvSpPr txBox="1">
            <a:spLocks noGrp="1"/>
          </p:cNvSpPr>
          <p:nvPr>
            <p:ph type="body" idx="15"/>
          </p:nvPr>
        </p:nvSpPr>
        <p:spPr>
          <a:xfrm>
            <a:off x="5481425" y="3680775"/>
            <a:ext cx="1294800" cy="10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37" name="Google Shape;337;p55"/>
          <p:cNvSpPr txBox="1">
            <a:spLocks noGrp="1"/>
          </p:cNvSpPr>
          <p:nvPr>
            <p:ph type="body" idx="16"/>
          </p:nvPr>
        </p:nvSpPr>
        <p:spPr>
          <a:xfrm>
            <a:off x="5481425" y="3780825"/>
            <a:ext cx="1294800" cy="2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38" name="Google Shape;338;p55"/>
          <p:cNvSpPr txBox="1">
            <a:spLocks noGrp="1"/>
          </p:cNvSpPr>
          <p:nvPr>
            <p:ph type="sldNum" idx="12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5996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E46962"/>
          </p15:clr>
        </p15:guide>
        <p15:guide id="2" orient="horz" pos="2088">
          <p15:clr>
            <a:srgbClr val="E46962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on Plan + 5 Images">
  <p:cSld name="Action Plan + 5 Images">
    <p:bg>
      <p:bgPr>
        <a:solidFill>
          <a:schemeClr val="accent6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"/>
          <p:cNvSpPr txBox="1">
            <a:spLocks noGrp="1"/>
          </p:cNvSpPr>
          <p:nvPr>
            <p:ph type="body" idx="1"/>
          </p:nvPr>
        </p:nvSpPr>
        <p:spPr>
          <a:xfrm>
            <a:off x="791150" y="2615450"/>
            <a:ext cx="1294800" cy="10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41" name="Google Shape;341;p56"/>
          <p:cNvSpPr txBox="1">
            <a:spLocks noGrp="1"/>
          </p:cNvSpPr>
          <p:nvPr>
            <p:ph type="body" idx="2"/>
          </p:nvPr>
        </p:nvSpPr>
        <p:spPr>
          <a:xfrm>
            <a:off x="791150" y="2715500"/>
            <a:ext cx="1294800" cy="2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cxnSp>
        <p:nvCxnSpPr>
          <p:cNvPr id="342" name="Google Shape;342;p56"/>
          <p:cNvCxnSpPr/>
          <p:nvPr/>
        </p:nvCxnSpPr>
        <p:spPr>
          <a:xfrm rot="10800000">
            <a:off x="827250" y="1481375"/>
            <a:ext cx="7489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3" name="Google Shape;343;p56"/>
          <p:cNvSpPr>
            <a:spLocks noGrp="1"/>
          </p:cNvSpPr>
          <p:nvPr>
            <p:ph type="pic" idx="3"/>
          </p:nvPr>
        </p:nvSpPr>
        <p:spPr>
          <a:xfrm>
            <a:off x="7049625" y="523025"/>
            <a:ext cx="1305900" cy="1918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44" name="Google Shape;344;p56"/>
          <p:cNvSpPr>
            <a:spLocks noGrp="1"/>
          </p:cNvSpPr>
          <p:nvPr>
            <p:ph type="pic" idx="4"/>
          </p:nvPr>
        </p:nvSpPr>
        <p:spPr>
          <a:xfrm>
            <a:off x="784775" y="522100"/>
            <a:ext cx="1305900" cy="1918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45" name="Google Shape;345;p56"/>
          <p:cNvSpPr>
            <a:spLocks noGrp="1"/>
          </p:cNvSpPr>
          <p:nvPr>
            <p:ph type="pic" idx="5"/>
          </p:nvPr>
        </p:nvSpPr>
        <p:spPr>
          <a:xfrm>
            <a:off x="2343950" y="523500"/>
            <a:ext cx="1305900" cy="1918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46" name="Google Shape;346;p56"/>
          <p:cNvSpPr>
            <a:spLocks noGrp="1"/>
          </p:cNvSpPr>
          <p:nvPr>
            <p:ph type="pic" idx="6"/>
          </p:nvPr>
        </p:nvSpPr>
        <p:spPr>
          <a:xfrm>
            <a:off x="3915213" y="523500"/>
            <a:ext cx="1305900" cy="1918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47" name="Google Shape;347;p56"/>
          <p:cNvSpPr>
            <a:spLocks noGrp="1"/>
          </p:cNvSpPr>
          <p:nvPr>
            <p:ph type="pic" idx="7"/>
          </p:nvPr>
        </p:nvSpPr>
        <p:spPr>
          <a:xfrm>
            <a:off x="5490975" y="523500"/>
            <a:ext cx="1305900" cy="1918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48" name="Google Shape;348;p56"/>
          <p:cNvSpPr txBox="1">
            <a:spLocks noGrp="1"/>
          </p:cNvSpPr>
          <p:nvPr>
            <p:ph type="body" idx="8"/>
          </p:nvPr>
        </p:nvSpPr>
        <p:spPr>
          <a:xfrm>
            <a:off x="5481425" y="4112700"/>
            <a:ext cx="2877600" cy="50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349" name="Google Shape;349;p56"/>
          <p:cNvSpPr txBox="1">
            <a:spLocks noGrp="1"/>
          </p:cNvSpPr>
          <p:nvPr>
            <p:ph type="subTitle" idx="9"/>
          </p:nvPr>
        </p:nvSpPr>
        <p:spPr>
          <a:xfrm>
            <a:off x="5481425" y="3897300"/>
            <a:ext cx="2877600" cy="21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>
            <a:endParaRPr/>
          </a:p>
        </p:txBody>
      </p:sp>
      <p:sp>
        <p:nvSpPr>
          <p:cNvPr id="350" name="Google Shape;350;p56"/>
          <p:cNvSpPr txBox="1">
            <a:spLocks noGrp="1"/>
          </p:cNvSpPr>
          <p:nvPr>
            <p:ph type="body" idx="13"/>
          </p:nvPr>
        </p:nvSpPr>
        <p:spPr>
          <a:xfrm>
            <a:off x="2349500" y="2615450"/>
            <a:ext cx="1294800" cy="10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51" name="Google Shape;351;p56"/>
          <p:cNvSpPr txBox="1">
            <a:spLocks noGrp="1"/>
          </p:cNvSpPr>
          <p:nvPr>
            <p:ph type="body" idx="14"/>
          </p:nvPr>
        </p:nvSpPr>
        <p:spPr>
          <a:xfrm>
            <a:off x="2349500" y="2715500"/>
            <a:ext cx="1294800" cy="2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52" name="Google Shape;352;p56"/>
          <p:cNvSpPr txBox="1">
            <a:spLocks noGrp="1"/>
          </p:cNvSpPr>
          <p:nvPr>
            <p:ph type="body" idx="15"/>
          </p:nvPr>
        </p:nvSpPr>
        <p:spPr>
          <a:xfrm>
            <a:off x="3907850" y="2615450"/>
            <a:ext cx="1294800" cy="10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53" name="Google Shape;353;p56"/>
          <p:cNvSpPr txBox="1">
            <a:spLocks noGrp="1"/>
          </p:cNvSpPr>
          <p:nvPr>
            <p:ph type="body" idx="16"/>
          </p:nvPr>
        </p:nvSpPr>
        <p:spPr>
          <a:xfrm>
            <a:off x="3907850" y="2715500"/>
            <a:ext cx="1294800" cy="2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54" name="Google Shape;354;p56"/>
          <p:cNvSpPr txBox="1">
            <a:spLocks noGrp="1"/>
          </p:cNvSpPr>
          <p:nvPr>
            <p:ph type="body" idx="17"/>
          </p:nvPr>
        </p:nvSpPr>
        <p:spPr>
          <a:xfrm>
            <a:off x="5496525" y="2615450"/>
            <a:ext cx="1294800" cy="10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55" name="Google Shape;355;p56"/>
          <p:cNvSpPr txBox="1">
            <a:spLocks noGrp="1"/>
          </p:cNvSpPr>
          <p:nvPr>
            <p:ph type="body" idx="18"/>
          </p:nvPr>
        </p:nvSpPr>
        <p:spPr>
          <a:xfrm>
            <a:off x="5496525" y="2715500"/>
            <a:ext cx="1294800" cy="2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56" name="Google Shape;356;p56"/>
          <p:cNvSpPr txBox="1">
            <a:spLocks noGrp="1"/>
          </p:cNvSpPr>
          <p:nvPr>
            <p:ph type="body" idx="19"/>
          </p:nvPr>
        </p:nvSpPr>
        <p:spPr>
          <a:xfrm>
            <a:off x="7085200" y="2615450"/>
            <a:ext cx="1294800" cy="10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57" name="Google Shape;357;p56"/>
          <p:cNvSpPr txBox="1">
            <a:spLocks noGrp="1"/>
          </p:cNvSpPr>
          <p:nvPr>
            <p:ph type="body" idx="20"/>
          </p:nvPr>
        </p:nvSpPr>
        <p:spPr>
          <a:xfrm>
            <a:off x="7085200" y="2715500"/>
            <a:ext cx="1294800" cy="2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58" name="Google Shape;358;p56"/>
          <p:cNvSpPr txBox="1">
            <a:spLocks noGrp="1"/>
          </p:cNvSpPr>
          <p:nvPr>
            <p:ph type="sldNum" idx="12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3358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Graphic">
  <p:cSld name="Timeline Graphic">
    <p:bg>
      <p:bgPr>
        <a:solidFill>
          <a:schemeClr val="dk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body" idx="1"/>
          </p:nvPr>
        </p:nvSpPr>
        <p:spPr>
          <a:xfrm>
            <a:off x="3133000" y="514275"/>
            <a:ext cx="3890700" cy="50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361" name="Google Shape;361;p57"/>
          <p:cNvSpPr txBox="1">
            <a:spLocks noGrp="1"/>
          </p:cNvSpPr>
          <p:nvPr>
            <p:ph type="body" idx="2"/>
          </p:nvPr>
        </p:nvSpPr>
        <p:spPr>
          <a:xfrm>
            <a:off x="657679" y="436194"/>
            <a:ext cx="2278800" cy="19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1pPr>
            <a:lvl2pPr marL="914400" lvl="1" indent="-406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2pPr>
            <a:lvl3pPr marL="1371600" lvl="2" indent="-406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3pPr>
            <a:lvl4pPr marL="1828800" lvl="3" indent="-406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4pPr>
            <a:lvl5pPr marL="2286000" lvl="4" indent="-406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5pPr>
            <a:lvl6pPr marL="2743200" lvl="5" indent="-406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6pPr>
            <a:lvl7pPr marL="3200400" lvl="6" indent="-406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7pPr>
            <a:lvl8pPr marL="3657600" lvl="7" indent="-406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8pPr>
            <a:lvl9pPr marL="4114800" lvl="8" indent="-406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57"/>
          <p:cNvSpPr txBox="1">
            <a:spLocks noGrp="1"/>
          </p:cNvSpPr>
          <p:nvPr>
            <p:ph type="sldNum" idx="12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8559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4">
          <p15:clr>
            <a:srgbClr val="E46962"/>
          </p15:clr>
        </p15:guide>
        <p15:guide id="2" orient="horz" pos="504">
          <p15:clr>
            <a:srgbClr val="E46962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venue / Graphic">
  <p:cSld name="Revenue / Graphic">
    <p:bg>
      <p:bgPr>
        <a:solidFill>
          <a:schemeClr val="dk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 txBox="1">
            <a:spLocks noGrp="1"/>
          </p:cNvSpPr>
          <p:nvPr>
            <p:ph type="body" idx="1"/>
          </p:nvPr>
        </p:nvSpPr>
        <p:spPr>
          <a:xfrm>
            <a:off x="569725" y="3435300"/>
            <a:ext cx="2884200" cy="118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365" name="Google Shape;365;p58"/>
          <p:cNvSpPr txBox="1">
            <a:spLocks noGrp="1"/>
          </p:cNvSpPr>
          <p:nvPr>
            <p:ph type="subTitle" idx="2"/>
          </p:nvPr>
        </p:nvSpPr>
        <p:spPr>
          <a:xfrm>
            <a:off x="466802" y="445100"/>
            <a:ext cx="24036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>
            <a:endParaRPr/>
          </a:p>
        </p:txBody>
      </p:sp>
      <p:sp>
        <p:nvSpPr>
          <p:cNvPr id="366" name="Google Shape;366;p58"/>
          <p:cNvSpPr txBox="1">
            <a:spLocks noGrp="1"/>
          </p:cNvSpPr>
          <p:nvPr>
            <p:ph type="sldNum" idx="12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9787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6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9950" y="300125"/>
            <a:ext cx="83538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"/>
              <a:buNone/>
              <a:defRPr sz="3600">
                <a:solidFill>
                  <a:schemeClr val="dk1"/>
                </a:solidFill>
                <a:latin typeface="Hepta Slab"/>
                <a:ea typeface="Hepta Slab"/>
                <a:cs typeface="Hepta Slab"/>
                <a:sym typeface="Hepta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36575" y="2676025"/>
            <a:ext cx="52755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Light"/>
              <a:buChar char="●"/>
              <a:defRPr sz="15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○"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arlow Light"/>
              <a:buChar char="■"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Light"/>
              <a:buChar char="●"/>
              <a:defRPr sz="12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Light"/>
              <a:buChar char="○"/>
              <a:defRPr sz="11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arlow Light"/>
              <a:buChar char="■"/>
              <a:defRPr sz="1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rlow Light"/>
              <a:buChar char="●"/>
              <a:defRPr sz="9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Barlow Light"/>
              <a:buChar char="○"/>
              <a:defRPr sz="8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 Light"/>
              <a:buChar char="■"/>
              <a:defRPr sz="8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3621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8.jpeg"/><Relationship Id="rId10" Type="http://schemas.openxmlformats.org/officeDocument/2006/relationships/image" Target="../media/image4.png"/><Relationship Id="rId4" Type="http://schemas.openxmlformats.org/officeDocument/2006/relationships/image" Target="../media/image7.sv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openxmlformats.org/officeDocument/2006/relationships/image" Target="../media/image7.sv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openxmlformats.org/officeDocument/2006/relationships/image" Target="../media/image7.sv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sv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19"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grpSp>
        <p:nvGrpSpPr>
          <p:cNvPr id="134" name="Google Shape;134;p25"/>
          <p:cNvGrpSpPr/>
          <p:nvPr/>
        </p:nvGrpSpPr>
        <p:grpSpPr>
          <a:xfrm>
            <a:off x="0" y="4742564"/>
            <a:ext cx="9144300" cy="400963"/>
            <a:chOff x="0" y="0"/>
            <a:chExt cx="4816592" cy="211200"/>
          </a:xfrm>
        </p:grpSpPr>
        <p:sp>
          <p:nvSpPr>
            <p:cNvPr id="135" name="Google Shape;135;p25"/>
            <p:cNvSpPr/>
            <p:nvPr/>
          </p:nvSpPr>
          <p:spPr>
            <a:xfrm>
              <a:off x="0" y="0"/>
              <a:ext cx="4816592" cy="211193"/>
            </a:xfrm>
            <a:custGeom>
              <a:avLst/>
              <a:gdLst/>
              <a:ahLst/>
              <a:cxnLst/>
              <a:rect l="l" t="t" r="r" b="b"/>
              <a:pathLst>
                <a:path w="4816592" h="21119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11193"/>
                  </a:lnTo>
                  <a:lnTo>
                    <a:pt x="0" y="211193"/>
                  </a:lnTo>
                  <a:close/>
                </a:path>
              </a:pathLst>
            </a:custGeom>
            <a:solidFill>
              <a:srgbClr val="0481E6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6" name="Google Shape;136;p25"/>
            <p:cNvSpPr txBox="1"/>
            <p:nvPr/>
          </p:nvSpPr>
          <p:spPr>
            <a:xfrm>
              <a:off x="0" y="0"/>
              <a:ext cx="48165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25"/>
          <p:cNvSpPr txBox="1"/>
          <p:nvPr/>
        </p:nvSpPr>
        <p:spPr>
          <a:xfrm>
            <a:off x="1218290" y="3731936"/>
            <a:ext cx="670770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n" sz="3000" b="1" dirty="0">
                <a:solidFill>
                  <a:srgbClr val="0070C0"/>
                </a:solidFill>
                <a:highlight>
                  <a:srgbClr val="F9FBFD"/>
                </a:highlight>
              </a:rPr>
              <a:t>Automated Stamp &amp; Signature validation</a:t>
            </a:r>
            <a:endParaRPr sz="3000" dirty="0">
              <a:solidFill>
                <a:schemeClr val="dk1"/>
              </a:solidFill>
              <a:highlight>
                <a:srgbClr val="F9FBFD"/>
              </a:highlight>
            </a:endParaRPr>
          </a:p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/>
          </a:p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/>
          </a:p>
        </p:txBody>
      </p:sp>
      <p:sp>
        <p:nvSpPr>
          <p:cNvPr id="139" name="Google Shape;139;p25"/>
          <p:cNvSpPr txBox="1"/>
          <p:nvPr/>
        </p:nvSpPr>
        <p:spPr>
          <a:xfrm>
            <a:off x="8498615" y="4881120"/>
            <a:ext cx="2622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40" name="Google Shape;140;p25"/>
          <p:cNvSpPr txBox="1"/>
          <p:nvPr/>
        </p:nvSpPr>
        <p:spPr>
          <a:xfrm>
            <a:off x="3108196" y="4881120"/>
            <a:ext cx="29277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FFFFFF"/>
                </a:solidFill>
              </a:rPr>
              <a:t>Stamp &amp; Signature validation</a:t>
            </a:r>
            <a:endParaRPr sz="900" b="1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>
          <a:extLst>
            <a:ext uri="{FF2B5EF4-FFF2-40B4-BE49-F238E27FC236}">
              <a16:creationId xmlns:a16="http://schemas.microsoft.com/office/drawing/2014/main" id="{BB44E2F7-E2B8-734C-7E91-E9CF02640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ectangle 268">
            <a:extLst>
              <a:ext uri="{FF2B5EF4-FFF2-40B4-BE49-F238E27FC236}">
                <a16:creationId xmlns:a16="http://schemas.microsoft.com/office/drawing/2014/main" id="{6608E5A2-9F1E-8AE8-625D-EF3F861440B2}"/>
              </a:ext>
            </a:extLst>
          </p:cNvPr>
          <p:cNvSpPr/>
          <p:nvPr/>
        </p:nvSpPr>
        <p:spPr>
          <a:xfrm>
            <a:off x="2920702" y="692258"/>
            <a:ext cx="3366333" cy="375898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91" name="Graphic 290">
            <a:extLst>
              <a:ext uri="{FF2B5EF4-FFF2-40B4-BE49-F238E27FC236}">
                <a16:creationId xmlns:a16="http://schemas.microsoft.com/office/drawing/2014/main" id="{39AECB2A-CA69-CC59-79DB-D9268277F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1063" y="2473578"/>
            <a:ext cx="341583" cy="341583"/>
          </a:xfrm>
          <a:prstGeom prst="rect">
            <a:avLst/>
          </a:prstGeom>
        </p:spPr>
      </p:pic>
      <p:pic>
        <p:nvPicPr>
          <p:cNvPr id="292" name="Picture 4" descr="Album, pictures, image, gallery, photos, photography icon">
            <a:extLst>
              <a:ext uri="{FF2B5EF4-FFF2-40B4-BE49-F238E27FC236}">
                <a16:creationId xmlns:a16="http://schemas.microsoft.com/office/drawing/2014/main" id="{992E9B7D-106E-9DB1-13B9-1B8E1BE55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501" y="2436118"/>
            <a:ext cx="416502" cy="4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" name="Rectangle 292">
            <a:extLst>
              <a:ext uri="{FF2B5EF4-FFF2-40B4-BE49-F238E27FC236}">
                <a16:creationId xmlns:a16="http://schemas.microsoft.com/office/drawing/2014/main" id="{11A9EE15-FD8E-333E-0F80-3879D9978279}"/>
              </a:ext>
            </a:extLst>
          </p:cNvPr>
          <p:cNvSpPr/>
          <p:nvPr/>
        </p:nvSpPr>
        <p:spPr>
          <a:xfrm>
            <a:off x="2974053" y="2922255"/>
            <a:ext cx="10311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Documents</a:t>
            </a:r>
          </a:p>
        </p:txBody>
      </p:sp>
      <p:pic>
        <p:nvPicPr>
          <p:cNvPr id="295" name="Google Shape;2792;p27">
            <a:extLst>
              <a:ext uri="{FF2B5EF4-FFF2-40B4-BE49-F238E27FC236}">
                <a16:creationId xmlns:a16="http://schemas.microsoft.com/office/drawing/2014/main" id="{3AC03F32-6156-69D8-D4AC-33750AE4409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8375" y="1674289"/>
            <a:ext cx="381304" cy="89908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TextBox 69">
            <a:extLst>
              <a:ext uri="{FF2B5EF4-FFF2-40B4-BE49-F238E27FC236}">
                <a16:creationId xmlns:a16="http://schemas.microsoft.com/office/drawing/2014/main" id="{B0DD0693-7E87-5864-0198-5703CA9FF64B}"/>
              </a:ext>
            </a:extLst>
          </p:cNvPr>
          <p:cNvSpPr txBox="1"/>
          <p:nvPr/>
        </p:nvSpPr>
        <p:spPr>
          <a:xfrm>
            <a:off x="3938608" y="2691906"/>
            <a:ext cx="10010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/>
              <a:t>GenAI Based Data extraction</a:t>
            </a:r>
          </a:p>
        </p:txBody>
      </p:sp>
      <p:pic>
        <p:nvPicPr>
          <p:cNvPr id="297" name="Picture 296">
            <a:extLst>
              <a:ext uri="{FF2B5EF4-FFF2-40B4-BE49-F238E27FC236}">
                <a16:creationId xmlns:a16="http://schemas.microsoft.com/office/drawing/2014/main" id="{9AF8ED49-F3DA-A29A-3C0F-1C836B569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0288" y="2219162"/>
            <a:ext cx="916756" cy="8504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8615DD08-81AE-D6C5-8A53-D2EC453365D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288" t="8350" r="6708" b="9118"/>
          <a:stretch/>
        </p:blipFill>
        <p:spPr>
          <a:xfrm>
            <a:off x="5049020" y="1038486"/>
            <a:ext cx="779291" cy="68149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9" name="Google Shape;277;p5">
            <a:extLst>
              <a:ext uri="{FF2B5EF4-FFF2-40B4-BE49-F238E27FC236}">
                <a16:creationId xmlns:a16="http://schemas.microsoft.com/office/drawing/2014/main" id="{B0A78939-CA44-AE3C-68FA-23711D78B6FC}"/>
              </a:ext>
            </a:extLst>
          </p:cNvPr>
          <p:cNvSpPr txBox="1"/>
          <p:nvPr/>
        </p:nvSpPr>
        <p:spPr>
          <a:xfrm>
            <a:off x="4281548" y="672033"/>
            <a:ext cx="2422976" cy="27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2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1000" dirty="0">
                <a:sym typeface="Calibri"/>
              </a:rPr>
              <a:t>GenAI Model</a:t>
            </a:r>
          </a:p>
        </p:txBody>
      </p: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815E78F6-6454-0715-8057-85BD70C03B4F}"/>
              </a:ext>
            </a:extLst>
          </p:cNvPr>
          <p:cNvCxnSpPr>
            <a:cxnSpLocks/>
            <a:stCxn id="298" idx="2"/>
            <a:endCxn id="297" idx="0"/>
          </p:cNvCxnSpPr>
          <p:nvPr/>
        </p:nvCxnSpPr>
        <p:spPr>
          <a:xfrm>
            <a:off x="5438666" y="1719976"/>
            <a:ext cx="0" cy="49918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23FBDB6C-7C37-BF44-35E7-90B2575F64E2}"/>
              </a:ext>
            </a:extLst>
          </p:cNvPr>
          <p:cNvCxnSpPr>
            <a:cxnSpLocks/>
            <a:stCxn id="292" idx="3"/>
            <a:endCxn id="297" idx="1"/>
          </p:cNvCxnSpPr>
          <p:nvPr/>
        </p:nvCxnSpPr>
        <p:spPr>
          <a:xfrm>
            <a:off x="3898003" y="2644369"/>
            <a:ext cx="108228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C5F550AE-6DA0-DC3E-FA83-C613BECBFF10}"/>
              </a:ext>
            </a:extLst>
          </p:cNvPr>
          <p:cNvCxnSpPr>
            <a:cxnSpLocks/>
          </p:cNvCxnSpPr>
          <p:nvPr/>
        </p:nvCxnSpPr>
        <p:spPr>
          <a:xfrm flipV="1">
            <a:off x="1892412" y="2270369"/>
            <a:ext cx="1028290" cy="124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3" name="Google Shape;275;p5">
            <a:extLst>
              <a:ext uri="{FF2B5EF4-FFF2-40B4-BE49-F238E27FC236}">
                <a16:creationId xmlns:a16="http://schemas.microsoft.com/office/drawing/2014/main" id="{C2234C85-2C81-FEF7-CBA4-1E6585742F23}"/>
              </a:ext>
            </a:extLst>
          </p:cNvPr>
          <p:cNvSpPr txBox="1"/>
          <p:nvPr/>
        </p:nvSpPr>
        <p:spPr>
          <a:xfrm>
            <a:off x="1916083" y="2481152"/>
            <a:ext cx="1014185" cy="26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2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900" dirty="0">
                <a:sym typeface="Calibri"/>
              </a:rPr>
              <a:t> API Integration</a:t>
            </a:r>
            <a:endParaRPr sz="900" dirty="0"/>
          </a:p>
        </p:txBody>
      </p: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31EAF32F-FFEA-0F8A-54B4-4E4C3A301E98}"/>
              </a:ext>
            </a:extLst>
          </p:cNvPr>
          <p:cNvCxnSpPr>
            <a:cxnSpLocks/>
          </p:cNvCxnSpPr>
          <p:nvPr/>
        </p:nvCxnSpPr>
        <p:spPr>
          <a:xfrm flipH="1">
            <a:off x="1892412" y="3089529"/>
            <a:ext cx="101790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3" name="Rectangle 322">
            <a:extLst>
              <a:ext uri="{FF2B5EF4-FFF2-40B4-BE49-F238E27FC236}">
                <a16:creationId xmlns:a16="http://schemas.microsoft.com/office/drawing/2014/main" id="{B7525EAB-6B48-0B91-5B54-8D5A882B0511}"/>
              </a:ext>
            </a:extLst>
          </p:cNvPr>
          <p:cNvSpPr/>
          <p:nvPr/>
        </p:nvSpPr>
        <p:spPr>
          <a:xfrm>
            <a:off x="2120794" y="2053323"/>
            <a:ext cx="6520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Request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EDB84869-248A-B76B-5F19-E6D6BF7DC509}"/>
              </a:ext>
            </a:extLst>
          </p:cNvPr>
          <p:cNvSpPr/>
          <p:nvPr/>
        </p:nvSpPr>
        <p:spPr>
          <a:xfrm>
            <a:off x="2145159" y="2892500"/>
            <a:ext cx="711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Response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C0A5263A-78EC-D650-0C6A-8C28F579A97F}"/>
              </a:ext>
            </a:extLst>
          </p:cNvPr>
          <p:cNvSpPr/>
          <p:nvPr/>
        </p:nvSpPr>
        <p:spPr>
          <a:xfrm>
            <a:off x="3801365" y="215076"/>
            <a:ext cx="1346678" cy="3766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AIQoD system </a:t>
            </a:r>
            <a:endParaRPr lang="en-IN" sz="1200" dirty="0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026E590A-70A1-95ED-669D-E5C537CF9390}"/>
              </a:ext>
            </a:extLst>
          </p:cNvPr>
          <p:cNvSpPr/>
          <p:nvPr/>
        </p:nvSpPr>
        <p:spPr>
          <a:xfrm>
            <a:off x="2025598" y="3169482"/>
            <a:ext cx="800568" cy="5285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Document check Feed Back</a:t>
            </a:r>
            <a:endParaRPr lang="en-IN" sz="800" dirty="0"/>
          </a:p>
        </p:txBody>
      </p:sp>
      <p:pic>
        <p:nvPicPr>
          <p:cNvPr id="337" name="Graphic 336">
            <a:extLst>
              <a:ext uri="{FF2B5EF4-FFF2-40B4-BE49-F238E27FC236}">
                <a16:creationId xmlns:a16="http://schemas.microsoft.com/office/drawing/2014/main" id="{7C2FB8EB-BD8C-8CF7-DEF2-6662DD6F3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0027" y="1740888"/>
            <a:ext cx="341583" cy="341583"/>
          </a:xfrm>
          <a:prstGeom prst="rect">
            <a:avLst/>
          </a:prstGeom>
        </p:spPr>
      </p:pic>
      <p:pic>
        <p:nvPicPr>
          <p:cNvPr id="338" name="Picture 4" descr="Album, pictures, image, gallery, photos, photography icon">
            <a:extLst>
              <a:ext uri="{FF2B5EF4-FFF2-40B4-BE49-F238E27FC236}">
                <a16:creationId xmlns:a16="http://schemas.microsoft.com/office/drawing/2014/main" id="{DF116691-435B-897A-3D2F-88AB87E0C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465" y="1703428"/>
            <a:ext cx="416502" cy="4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1" name="TextBox 340">
            <a:extLst>
              <a:ext uri="{FF2B5EF4-FFF2-40B4-BE49-F238E27FC236}">
                <a16:creationId xmlns:a16="http://schemas.microsoft.com/office/drawing/2014/main" id="{730D591F-E708-0C1A-058F-D108C6C8E733}"/>
              </a:ext>
            </a:extLst>
          </p:cNvPr>
          <p:cNvSpPr txBox="1"/>
          <p:nvPr/>
        </p:nvSpPr>
        <p:spPr>
          <a:xfrm>
            <a:off x="3287343" y="4491160"/>
            <a:ext cx="276927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The AIQoD shall extract &amp; validate document authenticity and returns feed back result to WhatsApp chat</a:t>
            </a:r>
            <a:endParaRPr lang="en-I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384709-C1B4-D161-2DA8-92614811ECD1}"/>
              </a:ext>
            </a:extLst>
          </p:cNvPr>
          <p:cNvSpPr/>
          <p:nvPr/>
        </p:nvSpPr>
        <p:spPr>
          <a:xfrm>
            <a:off x="39993" y="946501"/>
            <a:ext cx="1841039" cy="3301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CE2F135-95F5-A5ED-41FF-3BCF13297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4" y="2113097"/>
            <a:ext cx="689099" cy="644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+ Million Computer Screen Icon Royalty-Free Images, Stock Photos &amp;  Pictures | Shutterstock">
            <a:extLst>
              <a:ext uri="{FF2B5EF4-FFF2-40B4-BE49-F238E27FC236}">
                <a16:creationId xmlns:a16="http://schemas.microsoft.com/office/drawing/2014/main" id="{EA388A35-BE06-F446-06AF-179D65B64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6044" r="12473" b="9947"/>
          <a:stretch/>
        </p:blipFill>
        <p:spPr bwMode="auto">
          <a:xfrm>
            <a:off x="1201810" y="2171628"/>
            <a:ext cx="481962" cy="5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1BCA89-6AE6-5534-9C8D-0C17F7288EC8}"/>
              </a:ext>
            </a:extLst>
          </p:cNvPr>
          <p:cNvSpPr/>
          <p:nvPr/>
        </p:nvSpPr>
        <p:spPr>
          <a:xfrm>
            <a:off x="878980" y="2702728"/>
            <a:ext cx="1127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What's app Chat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87AAD5-8853-9E93-C9CC-21E414C74AA7}"/>
              </a:ext>
            </a:extLst>
          </p:cNvPr>
          <p:cNvCxnSpPr>
            <a:cxnSpLocks/>
            <a:stCxn id="1030" idx="3"/>
            <a:endCxn id="7" idx="1"/>
          </p:cNvCxnSpPr>
          <p:nvPr/>
        </p:nvCxnSpPr>
        <p:spPr>
          <a:xfrm>
            <a:off x="823323" y="2435497"/>
            <a:ext cx="378487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CD75588-995B-7358-AEE1-7B316F893AE7}"/>
              </a:ext>
            </a:extLst>
          </p:cNvPr>
          <p:cNvSpPr/>
          <p:nvPr/>
        </p:nvSpPr>
        <p:spPr>
          <a:xfrm>
            <a:off x="-27328" y="2769390"/>
            <a:ext cx="112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Applicant initiate Chat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A4033A-E9F8-51A6-CA15-B39142955544}"/>
              </a:ext>
            </a:extLst>
          </p:cNvPr>
          <p:cNvSpPr/>
          <p:nvPr/>
        </p:nvSpPr>
        <p:spPr>
          <a:xfrm>
            <a:off x="220262" y="402920"/>
            <a:ext cx="1346678" cy="3766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WhatsApp chat interface</a:t>
            </a:r>
            <a:endParaRPr lang="en-IN" sz="1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118DA5-FA05-A35D-BFCD-26AB5F16D50A}"/>
              </a:ext>
            </a:extLst>
          </p:cNvPr>
          <p:cNvSpPr/>
          <p:nvPr/>
        </p:nvSpPr>
        <p:spPr>
          <a:xfrm>
            <a:off x="7101840" y="689386"/>
            <a:ext cx="1907936" cy="375898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01CCEF7-9444-5BD8-4C78-427121405037}"/>
              </a:ext>
            </a:extLst>
          </p:cNvPr>
          <p:cNvCxnSpPr>
            <a:cxnSpLocks/>
            <a:stCxn id="269" idx="3"/>
            <a:endCxn id="30" idx="1"/>
          </p:cNvCxnSpPr>
          <p:nvPr/>
        </p:nvCxnSpPr>
        <p:spPr>
          <a:xfrm flipV="1">
            <a:off x="6287035" y="2568879"/>
            <a:ext cx="814805" cy="287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DC9B982-91A2-84EF-1C03-CBFD25D9A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91" y="2257597"/>
            <a:ext cx="534684" cy="64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ED149FB-5FA3-2029-9547-F88164BCA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311" y="2332422"/>
            <a:ext cx="636123" cy="4907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" name="TextBox 227">
            <a:extLst>
              <a:ext uri="{FF2B5EF4-FFF2-40B4-BE49-F238E27FC236}">
                <a16:creationId xmlns:a16="http://schemas.microsoft.com/office/drawing/2014/main" id="{FAA1BBCF-959F-B22D-668C-3FA8AF4F758C}"/>
              </a:ext>
            </a:extLst>
          </p:cNvPr>
          <p:cNvSpPr txBox="1"/>
          <p:nvPr/>
        </p:nvSpPr>
        <p:spPr>
          <a:xfrm>
            <a:off x="4869443" y="3077996"/>
            <a:ext cx="1247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800" b="1"/>
            </a:lvl1pPr>
          </a:lstStyle>
          <a:p>
            <a:r>
              <a:rPr lang="en-IN" dirty="0"/>
              <a:t>Checking Document </a:t>
            </a:r>
          </a:p>
          <a:p>
            <a:r>
              <a:rPr lang="en-IN" dirty="0"/>
              <a:t>Authenticity</a:t>
            </a:r>
          </a:p>
        </p:txBody>
      </p:sp>
      <p:sp>
        <p:nvSpPr>
          <p:cNvPr id="229" name="Google Shape;275;p5">
            <a:extLst>
              <a:ext uri="{FF2B5EF4-FFF2-40B4-BE49-F238E27FC236}">
                <a16:creationId xmlns:a16="http://schemas.microsoft.com/office/drawing/2014/main" id="{8EAC160A-D18F-2F6D-4B07-2AA02E378429}"/>
              </a:ext>
            </a:extLst>
          </p:cNvPr>
          <p:cNvSpPr txBox="1"/>
          <p:nvPr/>
        </p:nvSpPr>
        <p:spPr>
          <a:xfrm>
            <a:off x="6186949" y="2591064"/>
            <a:ext cx="1014185" cy="26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2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900" dirty="0">
                <a:sym typeface="Calibri"/>
              </a:rPr>
              <a:t> API Integration</a:t>
            </a:r>
            <a:endParaRPr sz="900" dirty="0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8240E45B-A406-DBBB-8F69-6377C54F0891}"/>
              </a:ext>
            </a:extLst>
          </p:cNvPr>
          <p:cNvSpPr/>
          <p:nvPr/>
        </p:nvSpPr>
        <p:spPr>
          <a:xfrm>
            <a:off x="7081047" y="2904814"/>
            <a:ext cx="1031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Compressed Image</a:t>
            </a:r>
          </a:p>
        </p:txBody>
      </p: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20B40C24-D6C7-E618-507A-CB882DA6AC57}"/>
              </a:ext>
            </a:extLst>
          </p:cNvPr>
          <p:cNvCxnSpPr>
            <a:cxnSpLocks/>
            <a:stCxn id="1036" idx="3"/>
            <a:endCxn id="1038" idx="1"/>
          </p:cNvCxnSpPr>
          <p:nvPr/>
        </p:nvCxnSpPr>
        <p:spPr>
          <a:xfrm>
            <a:off x="7863975" y="2577786"/>
            <a:ext cx="38833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4" name="TextBox 243">
            <a:extLst>
              <a:ext uri="{FF2B5EF4-FFF2-40B4-BE49-F238E27FC236}">
                <a16:creationId xmlns:a16="http://schemas.microsoft.com/office/drawing/2014/main" id="{22035EFF-E4B8-4332-1A2B-FB3EF46D804E}"/>
              </a:ext>
            </a:extLst>
          </p:cNvPr>
          <p:cNvSpPr txBox="1"/>
          <p:nvPr/>
        </p:nvSpPr>
        <p:spPr>
          <a:xfrm>
            <a:off x="8134321" y="2910588"/>
            <a:ext cx="89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000" b="1"/>
            </a:lvl1pPr>
          </a:lstStyle>
          <a:p>
            <a:r>
              <a:rPr lang="en-GB" dirty="0"/>
              <a:t>Digitized </a:t>
            </a:r>
          </a:p>
          <a:p>
            <a:r>
              <a:rPr lang="en-GB" dirty="0"/>
              <a:t>Documents</a:t>
            </a:r>
          </a:p>
          <a:p>
            <a:r>
              <a:rPr lang="en-GB" dirty="0"/>
              <a:t> saved in AWS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6A321ED6-8805-3F21-E715-FFF77A274D20}"/>
              </a:ext>
            </a:extLst>
          </p:cNvPr>
          <p:cNvSpPr/>
          <p:nvPr/>
        </p:nvSpPr>
        <p:spPr>
          <a:xfrm>
            <a:off x="7701735" y="269031"/>
            <a:ext cx="865172" cy="3766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Output</a:t>
            </a:r>
            <a:endParaRPr lang="en-IN" sz="1200" dirty="0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42320613-20F4-4CD4-4D55-9CBF5998885C}"/>
              </a:ext>
            </a:extLst>
          </p:cNvPr>
          <p:cNvSpPr txBox="1"/>
          <p:nvPr/>
        </p:nvSpPr>
        <p:spPr>
          <a:xfrm>
            <a:off x="58153" y="4418858"/>
            <a:ext cx="1967445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The Applicant shall initiate the WhatsApp chat and start submitting the documents</a:t>
            </a:r>
            <a:endParaRPr lang="en-IN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7C12C174-0FAF-814C-290E-149AF7FD8C55}"/>
              </a:ext>
            </a:extLst>
          </p:cNvPr>
          <p:cNvSpPr txBox="1"/>
          <p:nvPr/>
        </p:nvSpPr>
        <p:spPr>
          <a:xfrm>
            <a:off x="6993467" y="4535811"/>
            <a:ext cx="2124681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Successfully Validated documents shall be compressed and saved in AWS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544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32"/>
          <p:cNvGrpSpPr/>
          <p:nvPr/>
        </p:nvGrpSpPr>
        <p:grpSpPr>
          <a:xfrm>
            <a:off x="567007" y="768731"/>
            <a:ext cx="8010250" cy="1880782"/>
            <a:chOff x="0" y="0"/>
            <a:chExt cx="4219252" cy="1815600"/>
          </a:xfrm>
        </p:grpSpPr>
        <p:sp>
          <p:nvSpPr>
            <p:cNvPr id="255" name="Google Shape;255;p32"/>
            <p:cNvSpPr/>
            <p:nvPr/>
          </p:nvSpPr>
          <p:spPr>
            <a:xfrm>
              <a:off x="0" y="0"/>
              <a:ext cx="4219252" cy="1815479"/>
            </a:xfrm>
            <a:custGeom>
              <a:avLst/>
              <a:gdLst/>
              <a:ahLst/>
              <a:cxnLst/>
              <a:rect l="l" t="t" r="r" b="b"/>
              <a:pathLst>
                <a:path w="4219252" h="1815479" extrusionOk="0">
                  <a:moveTo>
                    <a:pt x="43977" y="0"/>
                  </a:moveTo>
                  <a:lnTo>
                    <a:pt x="4175275" y="0"/>
                  </a:lnTo>
                  <a:cubicBezTo>
                    <a:pt x="4199563" y="0"/>
                    <a:pt x="4219252" y="19689"/>
                    <a:pt x="4219252" y="43977"/>
                  </a:cubicBezTo>
                  <a:lnTo>
                    <a:pt x="4219252" y="1771502"/>
                  </a:lnTo>
                  <a:cubicBezTo>
                    <a:pt x="4219252" y="1795790"/>
                    <a:pt x="4199563" y="1815479"/>
                    <a:pt x="4175275" y="1815479"/>
                  </a:cubicBezTo>
                  <a:lnTo>
                    <a:pt x="43977" y="1815479"/>
                  </a:lnTo>
                  <a:cubicBezTo>
                    <a:pt x="19689" y="1815479"/>
                    <a:pt x="0" y="1795790"/>
                    <a:pt x="0" y="1771502"/>
                  </a:cubicBezTo>
                  <a:lnTo>
                    <a:pt x="0" y="43977"/>
                  </a:lnTo>
                  <a:cubicBezTo>
                    <a:pt x="0" y="19689"/>
                    <a:pt x="19689" y="0"/>
                    <a:pt x="43977" y="0"/>
                  </a:cubicBezTo>
                  <a:close/>
                </a:path>
              </a:pathLst>
            </a:custGeom>
            <a:solidFill>
              <a:srgbClr val="C4C4C4">
                <a:alpha val="3529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2"/>
            <p:cNvSpPr txBox="1"/>
            <p:nvPr/>
          </p:nvSpPr>
          <p:spPr>
            <a:xfrm>
              <a:off x="0" y="0"/>
              <a:ext cx="4219200" cy="18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32"/>
          <p:cNvSpPr txBox="1"/>
          <p:nvPr/>
        </p:nvSpPr>
        <p:spPr>
          <a:xfrm>
            <a:off x="830395" y="906104"/>
            <a:ext cx="748320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i="0" u="none" strike="noStrike" cap="none" dirty="0">
                <a:solidFill>
                  <a:srgbClr val="2F5496"/>
                </a:solidFill>
              </a:rPr>
              <a:t>      </a:t>
            </a:r>
            <a:endParaRPr sz="900" dirty="0"/>
          </a:p>
          <a:p>
            <a:pPr marL="635000" marR="0" lvl="2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⚬"/>
            </a:pPr>
            <a:r>
              <a:rPr lang="en-GB" sz="900" dirty="0"/>
              <a:t>The API call from the MOFA system shall trigger the stamp validation process.</a:t>
            </a:r>
          </a:p>
          <a:p>
            <a:pPr marL="635000" marR="0" lvl="2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⚬"/>
            </a:pPr>
            <a:r>
              <a:rPr lang="en-GB" sz="900" dirty="0"/>
              <a:t>The API shall fetch the documents from the MOFA for data processing. </a:t>
            </a:r>
          </a:p>
          <a:p>
            <a:pPr marL="635000" marR="0" lvl="2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⚬"/>
            </a:pPr>
            <a:r>
              <a:rPr lang="en-GB" sz="900" dirty="0"/>
              <a:t>The GenAI component extracts the text information from the document</a:t>
            </a:r>
          </a:p>
          <a:p>
            <a:pPr marL="635000" marR="0" lvl="2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⚬"/>
            </a:pPr>
            <a:r>
              <a:rPr lang="en-GB" sz="900" dirty="0"/>
              <a:t>The Vision-based LLM detects stamps &amp; signatures from MOFA documents.</a:t>
            </a:r>
          </a:p>
          <a:p>
            <a:pPr marL="635000" marR="0" lvl="2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⚬"/>
            </a:pPr>
            <a:r>
              <a:rPr lang="en-GB" sz="900" dirty="0"/>
              <a:t>The rule engine component validates by applying business rules for stamp/ seal validation on these extracted data.</a:t>
            </a:r>
          </a:p>
          <a:p>
            <a:pPr marL="635000" marR="0" lvl="2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⚬"/>
            </a:pPr>
            <a:r>
              <a:rPr lang="en-GB" sz="900" dirty="0"/>
              <a:t>The API shall post the validation result into the MOFA system</a:t>
            </a:r>
          </a:p>
          <a:p>
            <a:pPr marL="635000" marR="0" lvl="2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⚬"/>
            </a:pPr>
            <a:endParaRPr lang="en-IN" sz="900" dirty="0"/>
          </a:p>
        </p:txBody>
      </p:sp>
      <p:sp>
        <p:nvSpPr>
          <p:cNvPr id="258" name="Google Shape;258;p32"/>
          <p:cNvSpPr/>
          <p:nvPr/>
        </p:nvSpPr>
        <p:spPr>
          <a:xfrm>
            <a:off x="-4762" y="199215"/>
            <a:ext cx="1977243" cy="318971"/>
          </a:xfrm>
          <a:custGeom>
            <a:avLst/>
            <a:gdLst/>
            <a:ahLst/>
            <a:cxnLst/>
            <a:rect l="l" t="t" r="r" b="b"/>
            <a:pathLst>
              <a:path w="3954485" h="637942" extrusionOk="0">
                <a:moveTo>
                  <a:pt x="0" y="0"/>
                </a:moveTo>
                <a:lnTo>
                  <a:pt x="3954485" y="0"/>
                </a:lnTo>
                <a:lnTo>
                  <a:pt x="3954485" y="637942"/>
                </a:lnTo>
                <a:lnTo>
                  <a:pt x="0" y="637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8208"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259" name="Google Shape;259;p32"/>
          <p:cNvSpPr txBox="1"/>
          <p:nvPr/>
        </p:nvSpPr>
        <p:spPr>
          <a:xfrm>
            <a:off x="173358" y="213445"/>
            <a:ext cx="1559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To-Be Solution</a:t>
            </a:r>
            <a:endParaRPr sz="700"/>
          </a:p>
        </p:txBody>
      </p:sp>
      <p:grpSp>
        <p:nvGrpSpPr>
          <p:cNvPr id="260" name="Google Shape;260;p32"/>
          <p:cNvGrpSpPr/>
          <p:nvPr/>
        </p:nvGrpSpPr>
        <p:grpSpPr>
          <a:xfrm>
            <a:off x="0" y="4742564"/>
            <a:ext cx="9144300" cy="400963"/>
            <a:chOff x="0" y="0"/>
            <a:chExt cx="4816592" cy="211200"/>
          </a:xfrm>
        </p:grpSpPr>
        <p:sp>
          <p:nvSpPr>
            <p:cNvPr id="261" name="Google Shape;261;p32"/>
            <p:cNvSpPr/>
            <p:nvPr/>
          </p:nvSpPr>
          <p:spPr>
            <a:xfrm>
              <a:off x="0" y="0"/>
              <a:ext cx="4816592" cy="211193"/>
            </a:xfrm>
            <a:custGeom>
              <a:avLst/>
              <a:gdLst/>
              <a:ahLst/>
              <a:cxnLst/>
              <a:rect l="l" t="t" r="r" b="b"/>
              <a:pathLst>
                <a:path w="4816592" h="21119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11193"/>
                  </a:lnTo>
                  <a:lnTo>
                    <a:pt x="0" y="211193"/>
                  </a:lnTo>
                  <a:close/>
                </a:path>
              </a:pathLst>
            </a:custGeom>
            <a:solidFill>
              <a:srgbClr val="0481E6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2" name="Google Shape;262;p32"/>
            <p:cNvSpPr txBox="1"/>
            <p:nvPr/>
          </p:nvSpPr>
          <p:spPr>
            <a:xfrm>
              <a:off x="0" y="0"/>
              <a:ext cx="48165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32"/>
          <p:cNvSpPr txBox="1"/>
          <p:nvPr/>
        </p:nvSpPr>
        <p:spPr>
          <a:xfrm>
            <a:off x="201140" y="4881120"/>
            <a:ext cx="9453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24-03-2024</a:t>
            </a:r>
            <a:endParaRPr sz="700"/>
          </a:p>
        </p:txBody>
      </p:sp>
      <p:sp>
        <p:nvSpPr>
          <p:cNvPr id="264" name="Google Shape;264;p32"/>
          <p:cNvSpPr txBox="1"/>
          <p:nvPr/>
        </p:nvSpPr>
        <p:spPr>
          <a:xfrm>
            <a:off x="3108196" y="4881120"/>
            <a:ext cx="29277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900" b="1">
                <a:solidFill>
                  <a:schemeClr val="lt1"/>
                </a:solidFill>
              </a:rPr>
              <a:t>Contract Digitization</a:t>
            </a:r>
            <a:endParaRPr sz="700"/>
          </a:p>
        </p:txBody>
      </p:sp>
      <p:sp>
        <p:nvSpPr>
          <p:cNvPr id="265" name="Google Shape;265;p32"/>
          <p:cNvSpPr/>
          <p:nvPr/>
        </p:nvSpPr>
        <p:spPr>
          <a:xfrm>
            <a:off x="8304909" y="90801"/>
            <a:ext cx="649482" cy="535800"/>
          </a:xfrm>
          <a:custGeom>
            <a:avLst/>
            <a:gdLst/>
            <a:ahLst/>
            <a:cxnLst/>
            <a:rect l="l" t="t" r="r" b="b"/>
            <a:pathLst>
              <a:path w="1298964" h="1071600" extrusionOk="0">
                <a:moveTo>
                  <a:pt x="0" y="0"/>
                </a:moveTo>
                <a:lnTo>
                  <a:pt x="1298964" y="0"/>
                </a:lnTo>
                <a:lnTo>
                  <a:pt x="1298964" y="1071600"/>
                </a:lnTo>
                <a:lnTo>
                  <a:pt x="0" y="10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3"/>
          <p:cNvSpPr txBox="1">
            <a:spLocks noGrp="1"/>
          </p:cNvSpPr>
          <p:nvPr>
            <p:ph type="title"/>
          </p:nvPr>
        </p:nvSpPr>
        <p:spPr>
          <a:xfrm>
            <a:off x="791150" y="629450"/>
            <a:ext cx="2446500" cy="3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Arial"/>
                <a:ea typeface="Arial"/>
                <a:cs typeface="Arial"/>
                <a:sym typeface="Arial"/>
              </a:rPr>
              <a:t>API Integration</a:t>
            </a:r>
            <a:endParaRPr sz="14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83"/>
          <p:cNvSpPr txBox="1">
            <a:spLocks noGrp="1"/>
          </p:cNvSpPr>
          <p:nvPr>
            <p:ph type="title" idx="2"/>
          </p:nvPr>
        </p:nvSpPr>
        <p:spPr>
          <a:xfrm>
            <a:off x="791149" y="1358813"/>
            <a:ext cx="2262365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Arial"/>
                <a:ea typeface="Arial"/>
                <a:cs typeface="Arial"/>
                <a:sym typeface="Arial"/>
              </a:rPr>
              <a:t>GenAI Data Extraction</a:t>
            </a:r>
            <a:endParaRPr sz="14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83"/>
          <p:cNvSpPr txBox="1">
            <a:spLocks noGrp="1"/>
          </p:cNvSpPr>
          <p:nvPr>
            <p:ph type="title" idx="3"/>
          </p:nvPr>
        </p:nvSpPr>
        <p:spPr>
          <a:xfrm>
            <a:off x="791149" y="1982866"/>
            <a:ext cx="2786937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Arial"/>
                <a:ea typeface="Arial"/>
                <a:cs typeface="Arial"/>
                <a:sym typeface="Arial"/>
              </a:rPr>
              <a:t>LLM Models for Stamp &amp; sign validation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83"/>
          <p:cNvSpPr txBox="1">
            <a:spLocks noGrp="1"/>
          </p:cNvSpPr>
          <p:nvPr>
            <p:ph type="title" idx="4"/>
          </p:nvPr>
        </p:nvSpPr>
        <p:spPr>
          <a:xfrm>
            <a:off x="791150" y="2871247"/>
            <a:ext cx="20388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Arial"/>
                <a:ea typeface="Arial"/>
                <a:cs typeface="Arial"/>
                <a:sym typeface="Arial"/>
              </a:rPr>
              <a:t>Rule Engine</a:t>
            </a:r>
            <a:endParaRPr sz="14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83"/>
          <p:cNvSpPr txBox="1">
            <a:spLocks noGrp="1"/>
          </p:cNvSpPr>
          <p:nvPr>
            <p:ph type="title" idx="4294967295"/>
          </p:nvPr>
        </p:nvSpPr>
        <p:spPr>
          <a:xfrm>
            <a:off x="3433504" y="655025"/>
            <a:ext cx="4810200" cy="7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04800">
              <a:buClr>
                <a:schemeClr val="lt1"/>
              </a:buClr>
              <a:buSzPts val="1200"/>
              <a:buFont typeface="Arial"/>
              <a:buChar char="●"/>
            </a:pPr>
            <a:r>
              <a:rPr lang="en-GB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AIQoD shall access the MOFA documents through API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83"/>
          <p:cNvSpPr txBox="1">
            <a:spLocks noGrp="1"/>
          </p:cNvSpPr>
          <p:nvPr>
            <p:ph type="title" idx="4294967295"/>
          </p:nvPr>
        </p:nvSpPr>
        <p:spPr>
          <a:xfrm>
            <a:off x="3436603" y="1293004"/>
            <a:ext cx="48102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04800">
              <a:buClr>
                <a:schemeClr val="lt1"/>
              </a:buClr>
              <a:buSzPts val="1200"/>
              <a:buFont typeface="Arial"/>
              <a:buChar char="●"/>
            </a:pPr>
            <a:r>
              <a:rPr lang="en-GB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GenAI tech to extract the text from the documents received from the MOFA</a:t>
            </a:r>
            <a:br>
              <a:rPr lang="en-GB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83"/>
          <p:cNvSpPr txBox="1">
            <a:spLocks noGrp="1"/>
          </p:cNvSpPr>
          <p:nvPr>
            <p:ph type="title" idx="4294967295"/>
          </p:nvPr>
        </p:nvSpPr>
        <p:spPr>
          <a:xfrm>
            <a:off x="3433500" y="1909841"/>
            <a:ext cx="4810200" cy="3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>
              <a:buClr>
                <a:schemeClr val="lt1"/>
              </a:buClr>
              <a:buSzPts val="1200"/>
              <a:buFont typeface="Arial"/>
              <a:buChar char="●"/>
            </a:pPr>
            <a:r>
              <a:rPr lang="en-GB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Vision-based LLMS for matching and detection models for detecting the stamp and signature from the image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3"/>
          <p:cNvSpPr txBox="1">
            <a:spLocks noGrp="1"/>
          </p:cNvSpPr>
          <p:nvPr>
            <p:ph type="title" idx="4294967295"/>
          </p:nvPr>
        </p:nvSpPr>
        <p:spPr>
          <a:xfrm>
            <a:off x="3433500" y="2885535"/>
            <a:ext cx="48102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-GB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Validates various scenarios and compile the verification result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7" name="Google Shape;577;p83"/>
          <p:cNvCxnSpPr/>
          <p:nvPr/>
        </p:nvCxnSpPr>
        <p:spPr>
          <a:xfrm>
            <a:off x="791150" y="540713"/>
            <a:ext cx="745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8" name="Google Shape;578;p83"/>
          <p:cNvCxnSpPr/>
          <p:nvPr/>
        </p:nvCxnSpPr>
        <p:spPr>
          <a:xfrm>
            <a:off x="791150" y="1292997"/>
            <a:ext cx="745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9" name="Google Shape;579;p83"/>
          <p:cNvCxnSpPr/>
          <p:nvPr/>
        </p:nvCxnSpPr>
        <p:spPr>
          <a:xfrm>
            <a:off x="791150" y="1869836"/>
            <a:ext cx="745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0" name="Google Shape;580;p83"/>
          <p:cNvCxnSpPr/>
          <p:nvPr/>
        </p:nvCxnSpPr>
        <p:spPr>
          <a:xfrm>
            <a:off x="844200" y="2707318"/>
            <a:ext cx="745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83"/>
          <p:cNvCxnSpPr/>
          <p:nvPr/>
        </p:nvCxnSpPr>
        <p:spPr>
          <a:xfrm>
            <a:off x="867400" y="3453024"/>
            <a:ext cx="745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83"/>
          <p:cNvCxnSpPr/>
          <p:nvPr/>
        </p:nvCxnSpPr>
        <p:spPr>
          <a:xfrm>
            <a:off x="867400" y="4584450"/>
            <a:ext cx="745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87" name="Google Shape;587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9792" y="-2"/>
            <a:ext cx="830484" cy="6851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92;p28">
            <a:extLst>
              <a:ext uri="{FF2B5EF4-FFF2-40B4-BE49-F238E27FC236}">
                <a16:creationId xmlns:a16="http://schemas.microsoft.com/office/drawing/2014/main" id="{26A70915-A119-CEB3-56D4-E6E304EDB95E}"/>
              </a:ext>
            </a:extLst>
          </p:cNvPr>
          <p:cNvSpPr/>
          <p:nvPr/>
        </p:nvSpPr>
        <p:spPr>
          <a:xfrm>
            <a:off x="55657" y="101971"/>
            <a:ext cx="3197826" cy="318971"/>
          </a:xfrm>
          <a:custGeom>
            <a:avLst/>
            <a:gdLst/>
            <a:ahLst/>
            <a:cxnLst/>
            <a:rect l="l" t="t" r="r" b="b"/>
            <a:pathLst>
              <a:path w="6395652" h="637942" extrusionOk="0">
                <a:moveTo>
                  <a:pt x="0" y="0"/>
                </a:moveTo>
                <a:lnTo>
                  <a:pt x="6395652" y="0"/>
                </a:lnTo>
                <a:lnTo>
                  <a:pt x="6395652" y="637942"/>
                </a:lnTo>
                <a:lnTo>
                  <a:pt x="0" y="637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3" name="Google Shape;193;p28">
            <a:extLst>
              <a:ext uri="{FF2B5EF4-FFF2-40B4-BE49-F238E27FC236}">
                <a16:creationId xmlns:a16="http://schemas.microsoft.com/office/drawing/2014/main" id="{C8C4A3BC-0197-A9EE-2676-32EEAB838FF4}"/>
              </a:ext>
            </a:extLst>
          </p:cNvPr>
          <p:cNvSpPr txBox="1"/>
          <p:nvPr/>
        </p:nvSpPr>
        <p:spPr>
          <a:xfrm>
            <a:off x="229015" y="95607"/>
            <a:ext cx="28245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Components</a:t>
            </a:r>
            <a:r>
              <a:rPr lang="en" sz="1800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700" dirty="0"/>
          </a:p>
        </p:txBody>
      </p:sp>
      <p:grpSp>
        <p:nvGrpSpPr>
          <p:cNvPr id="4" name="Google Shape;183;p28">
            <a:extLst>
              <a:ext uri="{FF2B5EF4-FFF2-40B4-BE49-F238E27FC236}">
                <a16:creationId xmlns:a16="http://schemas.microsoft.com/office/drawing/2014/main" id="{524CA437-6122-0FF4-43CF-48857AE3A545}"/>
              </a:ext>
            </a:extLst>
          </p:cNvPr>
          <p:cNvGrpSpPr/>
          <p:nvPr/>
        </p:nvGrpSpPr>
        <p:grpSpPr>
          <a:xfrm>
            <a:off x="0" y="4742564"/>
            <a:ext cx="9144300" cy="400963"/>
            <a:chOff x="0" y="0"/>
            <a:chExt cx="4816592" cy="211200"/>
          </a:xfrm>
        </p:grpSpPr>
        <p:sp>
          <p:nvSpPr>
            <p:cNvPr id="5" name="Google Shape;184;p28">
              <a:extLst>
                <a:ext uri="{FF2B5EF4-FFF2-40B4-BE49-F238E27FC236}">
                  <a16:creationId xmlns:a16="http://schemas.microsoft.com/office/drawing/2014/main" id="{AE1C5E99-47D3-EB45-9B19-BC79B6BEFB22}"/>
                </a:ext>
              </a:extLst>
            </p:cNvPr>
            <p:cNvSpPr/>
            <p:nvPr/>
          </p:nvSpPr>
          <p:spPr>
            <a:xfrm>
              <a:off x="0" y="0"/>
              <a:ext cx="4816592" cy="211193"/>
            </a:xfrm>
            <a:custGeom>
              <a:avLst/>
              <a:gdLst/>
              <a:ahLst/>
              <a:cxnLst/>
              <a:rect l="l" t="t" r="r" b="b"/>
              <a:pathLst>
                <a:path w="4816592" h="21119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11193"/>
                  </a:lnTo>
                  <a:lnTo>
                    <a:pt x="0" y="211193"/>
                  </a:lnTo>
                  <a:close/>
                </a:path>
              </a:pathLst>
            </a:custGeom>
            <a:solidFill>
              <a:srgbClr val="0481E6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Google Shape;185;p28">
              <a:extLst>
                <a:ext uri="{FF2B5EF4-FFF2-40B4-BE49-F238E27FC236}">
                  <a16:creationId xmlns:a16="http://schemas.microsoft.com/office/drawing/2014/main" id="{2A1979D8-2277-9BBD-5B81-5F8D839CEBC0}"/>
                </a:ext>
              </a:extLst>
            </p:cNvPr>
            <p:cNvSpPr txBox="1"/>
            <p:nvPr/>
          </p:nvSpPr>
          <p:spPr>
            <a:xfrm>
              <a:off x="0" y="0"/>
              <a:ext cx="48165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Google Shape;140;p25">
            <a:extLst>
              <a:ext uri="{FF2B5EF4-FFF2-40B4-BE49-F238E27FC236}">
                <a16:creationId xmlns:a16="http://schemas.microsoft.com/office/drawing/2014/main" id="{795D2FC7-AD58-2C69-F022-359F3EF9E2E3}"/>
              </a:ext>
            </a:extLst>
          </p:cNvPr>
          <p:cNvSpPr txBox="1"/>
          <p:nvPr/>
        </p:nvSpPr>
        <p:spPr>
          <a:xfrm>
            <a:off x="3108196" y="4881120"/>
            <a:ext cx="29277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FFFFFF"/>
                </a:solidFill>
              </a:rPr>
              <a:t>Stamp &amp; Signature validation</a:t>
            </a:r>
            <a:endParaRPr sz="900" b="1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rgbClr val="FFFFFF"/>
              </a:solidFill>
            </a:endParaRPr>
          </a:p>
        </p:txBody>
      </p:sp>
      <p:pic>
        <p:nvPicPr>
          <p:cNvPr id="8" name="Google Shape;589;p83">
            <a:extLst>
              <a:ext uri="{FF2B5EF4-FFF2-40B4-BE49-F238E27FC236}">
                <a16:creationId xmlns:a16="http://schemas.microsoft.com/office/drawing/2014/main" id="{E9BB70C4-84A8-BD75-1517-2ED1A38511A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220" y="686999"/>
            <a:ext cx="554100" cy="554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997B94-E856-ADCF-2FD3-748031F138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288" t="8350" r="6708" b="9118"/>
          <a:stretch/>
        </p:blipFill>
        <p:spPr>
          <a:xfrm>
            <a:off x="164725" y="1393428"/>
            <a:ext cx="554100" cy="48456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Google Shape;592;p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024" y="2030502"/>
            <a:ext cx="685125" cy="68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F4B85E-0FFA-B72D-3E2B-7434ED993A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24" y="2879199"/>
            <a:ext cx="612801" cy="5684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Google Shape;571;p83">
            <a:extLst>
              <a:ext uri="{FF2B5EF4-FFF2-40B4-BE49-F238E27FC236}">
                <a16:creationId xmlns:a16="http://schemas.microsoft.com/office/drawing/2014/main" id="{14A62628-4F96-A6A6-83E7-2F4FD034FB38}"/>
              </a:ext>
            </a:extLst>
          </p:cNvPr>
          <p:cNvSpPr txBox="1">
            <a:spLocks/>
          </p:cNvSpPr>
          <p:nvPr/>
        </p:nvSpPr>
        <p:spPr>
          <a:xfrm>
            <a:off x="844200" y="3596822"/>
            <a:ext cx="2038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 b="0" i="0" u="none" strike="noStrike" cap="non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 b="0" i="0" u="none" strike="noStrike" cap="non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 b="0" i="0" u="none" strike="noStrike" cap="non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 b="0" i="0" u="none" strike="noStrike" cap="non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 b="0" i="0" u="none" strike="noStrike" cap="non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 b="0" i="0" u="none" strike="noStrike" cap="non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 b="0" i="0" u="none" strike="noStrike" cap="non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 b="0" i="0" u="none" strike="noStrike" cap="non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 b="0" i="0" u="none" strike="noStrike" cap="non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r>
              <a:rPr lang="en-IN" sz="1400" b="1">
                <a:latin typeface="Arial"/>
                <a:ea typeface="Arial"/>
                <a:cs typeface="Arial"/>
                <a:sym typeface="Arial"/>
              </a:rPr>
              <a:t>Comprehensive Platform Modules</a:t>
            </a:r>
            <a:r>
              <a:rPr lang="en-IN" sz="1400"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13" name="Google Shape;575;p83">
            <a:extLst>
              <a:ext uri="{FF2B5EF4-FFF2-40B4-BE49-F238E27FC236}">
                <a16:creationId xmlns:a16="http://schemas.microsoft.com/office/drawing/2014/main" id="{4B5A3891-1BA7-1D24-1258-CA6C3EA2C63A}"/>
              </a:ext>
            </a:extLst>
          </p:cNvPr>
          <p:cNvSpPr txBox="1">
            <a:spLocks/>
          </p:cNvSpPr>
          <p:nvPr/>
        </p:nvSpPr>
        <p:spPr>
          <a:xfrm>
            <a:off x="3486550" y="3420434"/>
            <a:ext cx="48102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"/>
              <a:buNone/>
              <a:defRPr sz="3600" b="0" i="0" u="none" strike="noStrike" cap="none">
                <a:solidFill>
                  <a:schemeClr val="dk1"/>
                </a:solidFill>
                <a:latin typeface="Hepta Slab"/>
                <a:ea typeface="Hepta Slab"/>
                <a:cs typeface="Hepta Slab"/>
                <a:sym typeface="Hepta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pta Slab"/>
              <a:buNone/>
              <a:defRPr sz="1400" b="0" i="0" u="none" strike="noStrike" cap="none">
                <a:solidFill>
                  <a:srgbClr val="000000"/>
                </a:solidFill>
                <a:latin typeface="Hepta Slab"/>
                <a:ea typeface="Hepta Slab"/>
                <a:cs typeface="Hepta Slab"/>
                <a:sym typeface="Hepta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pta Slab"/>
              <a:buNone/>
              <a:defRPr sz="1400" b="0" i="0" u="none" strike="noStrike" cap="none">
                <a:solidFill>
                  <a:srgbClr val="000000"/>
                </a:solidFill>
                <a:latin typeface="Hepta Slab"/>
                <a:ea typeface="Hepta Slab"/>
                <a:cs typeface="Hepta Slab"/>
                <a:sym typeface="Hepta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pta Slab"/>
              <a:buNone/>
              <a:defRPr sz="1400" b="0" i="0" u="none" strike="noStrike" cap="none">
                <a:solidFill>
                  <a:srgbClr val="000000"/>
                </a:solidFill>
                <a:latin typeface="Hepta Slab"/>
                <a:ea typeface="Hepta Slab"/>
                <a:cs typeface="Hepta Slab"/>
                <a:sym typeface="Hepta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pta Slab"/>
              <a:buNone/>
              <a:defRPr sz="1400" b="0" i="0" u="none" strike="noStrike" cap="none">
                <a:solidFill>
                  <a:srgbClr val="000000"/>
                </a:solidFill>
                <a:latin typeface="Hepta Slab"/>
                <a:ea typeface="Hepta Slab"/>
                <a:cs typeface="Hepta Slab"/>
                <a:sym typeface="Hepta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pta Slab"/>
              <a:buNone/>
              <a:defRPr sz="1400" b="0" i="0" u="none" strike="noStrike" cap="none">
                <a:solidFill>
                  <a:srgbClr val="000000"/>
                </a:solidFill>
                <a:latin typeface="Hepta Slab"/>
                <a:ea typeface="Hepta Slab"/>
                <a:cs typeface="Hepta Slab"/>
                <a:sym typeface="Hepta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pta Slab"/>
              <a:buNone/>
              <a:defRPr sz="1400" b="0" i="0" u="none" strike="noStrike" cap="none">
                <a:solidFill>
                  <a:srgbClr val="000000"/>
                </a:solidFill>
                <a:latin typeface="Hepta Slab"/>
                <a:ea typeface="Hepta Slab"/>
                <a:cs typeface="Hepta Slab"/>
                <a:sym typeface="Hepta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pta Slab"/>
              <a:buNone/>
              <a:defRPr sz="1400" b="0" i="0" u="none" strike="noStrike" cap="none">
                <a:solidFill>
                  <a:srgbClr val="000000"/>
                </a:solidFill>
                <a:latin typeface="Hepta Slab"/>
                <a:ea typeface="Hepta Slab"/>
                <a:cs typeface="Hepta Slab"/>
                <a:sym typeface="Hepta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pta Slab"/>
              <a:buNone/>
              <a:defRPr sz="1400" b="0" i="0" u="none" strike="noStrike" cap="none">
                <a:solidFill>
                  <a:srgbClr val="000000"/>
                </a:solidFill>
                <a:latin typeface="Hepta Slab"/>
                <a:ea typeface="Hepta Slab"/>
                <a:cs typeface="Hepta Slab"/>
                <a:sym typeface="Hepta Slab"/>
              </a:defRPr>
            </a:lvl9pPr>
          </a:lstStyle>
          <a:p>
            <a:pPr marL="457200" indent="-304800">
              <a:buClr>
                <a:schemeClr val="lt1"/>
              </a:buClr>
              <a:buSzPts val="1200"/>
              <a:buFont typeface="Arial"/>
              <a:buChar char="●"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 Management</a:t>
            </a:r>
          </a:p>
          <a:p>
            <a:pPr marL="457200" indent="-304800">
              <a:buClr>
                <a:schemeClr val="lt1"/>
              </a:buClr>
              <a:buSzPts val="1200"/>
              <a:buFont typeface="Arial"/>
              <a:buChar char="●"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Process studio</a:t>
            </a:r>
          </a:p>
          <a:p>
            <a:pPr marL="457200" indent="-304800">
              <a:buClr>
                <a:schemeClr val="lt1"/>
              </a:buClr>
              <a:buSzPts val="1200"/>
              <a:buFont typeface="Arial"/>
              <a:buChar char="●"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Rule Engine Module </a:t>
            </a:r>
          </a:p>
          <a:p>
            <a:pPr marL="457200" indent="-304800">
              <a:buClr>
                <a:schemeClr val="lt1"/>
              </a:buClr>
              <a:buSzPts val="1200"/>
              <a:buFont typeface="Arial"/>
              <a:buChar char="●"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Report Studio</a:t>
            </a:r>
          </a:p>
          <a:p>
            <a:pPr marL="457200" indent="-304800">
              <a:buClr>
                <a:schemeClr val="lt1"/>
              </a:buClr>
              <a:buSzPts val="1200"/>
              <a:buFont typeface="Arial"/>
              <a:buChar char="●"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Virtual Assistance</a:t>
            </a:r>
          </a:p>
        </p:txBody>
      </p:sp>
      <p:pic>
        <p:nvPicPr>
          <p:cNvPr id="14" name="Google Shape;590;p83">
            <a:extLst>
              <a:ext uri="{FF2B5EF4-FFF2-40B4-BE49-F238E27FC236}">
                <a16:creationId xmlns:a16="http://schemas.microsoft.com/office/drawing/2014/main" id="{D8049407-5C86-452A-A58B-6AFF7D6A7444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7775" y="3618481"/>
            <a:ext cx="685125" cy="68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31"/>
          <p:cNvGrpSpPr/>
          <p:nvPr/>
        </p:nvGrpSpPr>
        <p:grpSpPr>
          <a:xfrm>
            <a:off x="0" y="4742564"/>
            <a:ext cx="9144300" cy="400963"/>
            <a:chOff x="0" y="0"/>
            <a:chExt cx="4816592" cy="211200"/>
          </a:xfrm>
        </p:grpSpPr>
        <p:sp>
          <p:nvSpPr>
            <p:cNvPr id="238" name="Google Shape;238;p31"/>
            <p:cNvSpPr/>
            <p:nvPr/>
          </p:nvSpPr>
          <p:spPr>
            <a:xfrm>
              <a:off x="0" y="0"/>
              <a:ext cx="4816592" cy="211193"/>
            </a:xfrm>
            <a:custGeom>
              <a:avLst/>
              <a:gdLst/>
              <a:ahLst/>
              <a:cxnLst/>
              <a:rect l="l" t="t" r="r" b="b"/>
              <a:pathLst>
                <a:path w="4816592" h="21119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11193"/>
                  </a:lnTo>
                  <a:lnTo>
                    <a:pt x="0" y="211193"/>
                  </a:lnTo>
                  <a:close/>
                </a:path>
              </a:pathLst>
            </a:custGeom>
            <a:solidFill>
              <a:srgbClr val="0481E6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39" name="Google Shape;239;p31"/>
            <p:cNvSpPr txBox="1"/>
            <p:nvPr/>
          </p:nvSpPr>
          <p:spPr>
            <a:xfrm>
              <a:off x="0" y="0"/>
              <a:ext cx="48165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31"/>
          <p:cNvSpPr/>
          <p:nvPr/>
        </p:nvSpPr>
        <p:spPr>
          <a:xfrm>
            <a:off x="0" y="199215"/>
            <a:ext cx="3919087" cy="318971"/>
          </a:xfrm>
          <a:custGeom>
            <a:avLst/>
            <a:gdLst/>
            <a:ahLst/>
            <a:cxnLst/>
            <a:rect l="l" t="t" r="r" b="b"/>
            <a:pathLst>
              <a:path w="7838174" h="637942" extrusionOk="0">
                <a:moveTo>
                  <a:pt x="0" y="0"/>
                </a:moveTo>
                <a:lnTo>
                  <a:pt x="7838174" y="0"/>
                </a:lnTo>
                <a:lnTo>
                  <a:pt x="7838174" y="637942"/>
                </a:lnTo>
                <a:lnTo>
                  <a:pt x="0" y="637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243" name="Google Shape;243;p31"/>
          <p:cNvSpPr txBox="1"/>
          <p:nvPr/>
        </p:nvSpPr>
        <p:spPr>
          <a:xfrm>
            <a:off x="173358" y="213444"/>
            <a:ext cx="437070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Process Flow</a:t>
            </a:r>
            <a:endParaRPr sz="1600" b="1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l" rtl="0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4" name="Google Shape;244;p31"/>
          <p:cNvSpPr/>
          <p:nvPr/>
        </p:nvSpPr>
        <p:spPr>
          <a:xfrm>
            <a:off x="8304909" y="90801"/>
            <a:ext cx="649482" cy="535800"/>
          </a:xfrm>
          <a:custGeom>
            <a:avLst/>
            <a:gdLst/>
            <a:ahLst/>
            <a:cxnLst/>
            <a:rect l="l" t="t" r="r" b="b"/>
            <a:pathLst>
              <a:path w="1298964" h="1071600" extrusionOk="0">
                <a:moveTo>
                  <a:pt x="0" y="0"/>
                </a:moveTo>
                <a:lnTo>
                  <a:pt x="1298964" y="0"/>
                </a:lnTo>
                <a:lnTo>
                  <a:pt x="1298964" y="1071600"/>
                </a:lnTo>
                <a:lnTo>
                  <a:pt x="0" y="107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pic>
        <p:nvPicPr>
          <p:cNvPr id="235" name="Picture 2" descr="1+ Million Computer Screen Icon Royalty-Free Images, Stock Photos &amp;  Pictures | Shutterstock">
            <a:extLst>
              <a:ext uri="{FF2B5EF4-FFF2-40B4-BE49-F238E27FC236}">
                <a16:creationId xmlns:a16="http://schemas.microsoft.com/office/drawing/2014/main" id="{84DAF4D4-F8FC-410A-CA44-A9D783B72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6044" r="12473" b="9947"/>
          <a:stretch/>
        </p:blipFill>
        <p:spPr bwMode="auto">
          <a:xfrm>
            <a:off x="366190" y="2166998"/>
            <a:ext cx="732979" cy="80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" name="Rectangle 235">
            <a:extLst>
              <a:ext uri="{FF2B5EF4-FFF2-40B4-BE49-F238E27FC236}">
                <a16:creationId xmlns:a16="http://schemas.microsoft.com/office/drawing/2014/main" id="{04FC4BFC-E219-C858-5936-43951122C5AD}"/>
              </a:ext>
            </a:extLst>
          </p:cNvPr>
          <p:cNvSpPr/>
          <p:nvPr/>
        </p:nvSpPr>
        <p:spPr>
          <a:xfrm>
            <a:off x="5815" y="2998469"/>
            <a:ext cx="1471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MOFA System </a:t>
            </a:r>
          </a:p>
        </p:txBody>
      </p: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1CFDB75F-E235-5F13-806C-A9F23B3FC899}"/>
              </a:ext>
            </a:extLst>
          </p:cNvPr>
          <p:cNvCxnSpPr>
            <a:cxnSpLocks/>
            <a:stCxn id="235" idx="3"/>
            <a:endCxn id="249" idx="1"/>
          </p:cNvCxnSpPr>
          <p:nvPr/>
        </p:nvCxnSpPr>
        <p:spPr>
          <a:xfrm flipV="1">
            <a:off x="1099169" y="2567494"/>
            <a:ext cx="1022528" cy="80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47" name="Google Shape;2792;p27">
            <a:extLst>
              <a:ext uri="{FF2B5EF4-FFF2-40B4-BE49-F238E27FC236}">
                <a16:creationId xmlns:a16="http://schemas.microsoft.com/office/drawing/2014/main" id="{0B27EB8E-95D3-B353-5A07-321C9D8BCCD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7658" y="1597414"/>
            <a:ext cx="381304" cy="89908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TextBox 69">
            <a:extLst>
              <a:ext uri="{FF2B5EF4-FFF2-40B4-BE49-F238E27FC236}">
                <a16:creationId xmlns:a16="http://schemas.microsoft.com/office/drawing/2014/main" id="{4DB49883-BA29-AFAB-B3BB-A379AB6071B1}"/>
              </a:ext>
            </a:extLst>
          </p:cNvPr>
          <p:cNvSpPr txBox="1"/>
          <p:nvPr/>
        </p:nvSpPr>
        <p:spPr>
          <a:xfrm>
            <a:off x="1103327" y="2620795"/>
            <a:ext cx="1001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/>
              <a:t>API Integration</a:t>
            </a:r>
          </a:p>
        </p:txBody>
      </p:sp>
      <p:pic>
        <p:nvPicPr>
          <p:cNvPr id="249" name="Graphic 248">
            <a:extLst>
              <a:ext uri="{FF2B5EF4-FFF2-40B4-BE49-F238E27FC236}">
                <a16:creationId xmlns:a16="http://schemas.microsoft.com/office/drawing/2014/main" id="{21534B7F-AC23-146F-4AEE-1C0703047D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21697" y="2396702"/>
            <a:ext cx="341583" cy="341583"/>
          </a:xfrm>
          <a:prstGeom prst="rect">
            <a:avLst/>
          </a:prstGeom>
        </p:spPr>
      </p:pic>
      <p:pic>
        <p:nvPicPr>
          <p:cNvPr id="250" name="Picture 4" descr="Album, pictures, image, gallery, photos, photography icon">
            <a:extLst>
              <a:ext uri="{FF2B5EF4-FFF2-40B4-BE49-F238E27FC236}">
                <a16:creationId xmlns:a16="http://schemas.microsoft.com/office/drawing/2014/main" id="{3282BBE2-9CD5-9519-4967-946A6BCF0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5" y="2359242"/>
            <a:ext cx="416502" cy="4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" name="Rectangle 250">
            <a:extLst>
              <a:ext uri="{FF2B5EF4-FFF2-40B4-BE49-F238E27FC236}">
                <a16:creationId xmlns:a16="http://schemas.microsoft.com/office/drawing/2014/main" id="{B309746B-E5C2-D686-59CE-F600DA413FF2}"/>
              </a:ext>
            </a:extLst>
          </p:cNvPr>
          <p:cNvSpPr/>
          <p:nvPr/>
        </p:nvSpPr>
        <p:spPr>
          <a:xfrm>
            <a:off x="2067367" y="2755904"/>
            <a:ext cx="10311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Documents</a:t>
            </a:r>
          </a:p>
        </p:txBody>
      </p: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2BCC0CCF-10C4-6827-9A06-DCF455B68F5B}"/>
              </a:ext>
            </a:extLst>
          </p:cNvPr>
          <p:cNvCxnSpPr>
            <a:cxnSpLocks/>
            <a:stCxn id="250" idx="3"/>
            <a:endCxn id="255" idx="1"/>
          </p:cNvCxnSpPr>
          <p:nvPr/>
        </p:nvCxnSpPr>
        <p:spPr>
          <a:xfrm>
            <a:off x="2968637" y="2567493"/>
            <a:ext cx="1392382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3" name="Google Shape;2792;p27">
            <a:extLst>
              <a:ext uri="{FF2B5EF4-FFF2-40B4-BE49-F238E27FC236}">
                <a16:creationId xmlns:a16="http://schemas.microsoft.com/office/drawing/2014/main" id="{84F1ED5F-172D-557B-0CB0-3384A585E71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7789" y="1597413"/>
            <a:ext cx="381304" cy="89908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TextBox 69">
            <a:extLst>
              <a:ext uri="{FF2B5EF4-FFF2-40B4-BE49-F238E27FC236}">
                <a16:creationId xmlns:a16="http://schemas.microsoft.com/office/drawing/2014/main" id="{9B3BEBC8-5F3A-5FC2-27C7-084EDB2EE694}"/>
              </a:ext>
            </a:extLst>
          </p:cNvPr>
          <p:cNvSpPr txBox="1"/>
          <p:nvPr/>
        </p:nvSpPr>
        <p:spPr>
          <a:xfrm>
            <a:off x="3134988" y="2609886"/>
            <a:ext cx="100107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/>
              <a:t>GenAI Based Data extraction</a:t>
            </a:r>
          </a:p>
        </p:txBody>
      </p:sp>
      <p:pic>
        <p:nvPicPr>
          <p:cNvPr id="255" name="Picture 254">
            <a:extLst>
              <a:ext uri="{FF2B5EF4-FFF2-40B4-BE49-F238E27FC236}">
                <a16:creationId xmlns:a16="http://schemas.microsoft.com/office/drawing/2014/main" id="{C019D51C-63CC-92D7-6647-79963BBA9C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1019" y="2142286"/>
            <a:ext cx="916756" cy="8504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FB2117B4-1C44-5F0D-8183-20F0EF745EE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5288" t="8350" r="6708" b="9118"/>
          <a:stretch/>
        </p:blipFill>
        <p:spPr>
          <a:xfrm>
            <a:off x="4429751" y="961610"/>
            <a:ext cx="779291" cy="68149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7" name="Google Shape;277;p5">
            <a:extLst>
              <a:ext uri="{FF2B5EF4-FFF2-40B4-BE49-F238E27FC236}">
                <a16:creationId xmlns:a16="http://schemas.microsoft.com/office/drawing/2014/main" id="{B78C9755-8AAE-6AB8-3E4C-152A0EADF857}"/>
              </a:ext>
            </a:extLst>
          </p:cNvPr>
          <p:cNvSpPr txBox="1"/>
          <p:nvPr/>
        </p:nvSpPr>
        <p:spPr>
          <a:xfrm>
            <a:off x="3689022" y="630857"/>
            <a:ext cx="2422976" cy="2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2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1050" dirty="0">
                <a:sym typeface="Calibri"/>
              </a:rPr>
              <a:t>Stamp &amp; Signature Detection model</a:t>
            </a:r>
            <a:endParaRPr sz="1050" dirty="0"/>
          </a:p>
        </p:txBody>
      </p:sp>
      <p:sp>
        <p:nvSpPr>
          <p:cNvPr id="259" name="Google Shape;277;p5">
            <a:extLst>
              <a:ext uri="{FF2B5EF4-FFF2-40B4-BE49-F238E27FC236}">
                <a16:creationId xmlns:a16="http://schemas.microsoft.com/office/drawing/2014/main" id="{75BABB57-498B-C491-C9AA-ABC59E2B6BBB}"/>
              </a:ext>
            </a:extLst>
          </p:cNvPr>
          <p:cNvSpPr txBox="1"/>
          <p:nvPr/>
        </p:nvSpPr>
        <p:spPr>
          <a:xfrm>
            <a:off x="4129126" y="2977311"/>
            <a:ext cx="1346678" cy="4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1050" dirty="0">
                <a:sym typeface="Calibri"/>
              </a:rPr>
              <a:t>Apply stamp validation rules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FAFFB2BF-4AE4-355D-E4F9-93BB0765F24F}"/>
              </a:ext>
            </a:extLst>
          </p:cNvPr>
          <p:cNvCxnSpPr>
            <a:cxnSpLocks/>
            <a:stCxn id="256" idx="2"/>
            <a:endCxn id="255" idx="0"/>
          </p:cNvCxnSpPr>
          <p:nvPr/>
        </p:nvCxnSpPr>
        <p:spPr>
          <a:xfrm>
            <a:off x="4819397" y="1643100"/>
            <a:ext cx="0" cy="49918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1" name="Google Shape;275;p5">
            <a:extLst>
              <a:ext uri="{FF2B5EF4-FFF2-40B4-BE49-F238E27FC236}">
                <a16:creationId xmlns:a16="http://schemas.microsoft.com/office/drawing/2014/main" id="{04E45E76-9DFB-AA46-01E0-6E2E3C8D8BC7}"/>
              </a:ext>
            </a:extLst>
          </p:cNvPr>
          <p:cNvSpPr txBox="1"/>
          <p:nvPr/>
        </p:nvSpPr>
        <p:spPr>
          <a:xfrm>
            <a:off x="6663586" y="2606093"/>
            <a:ext cx="1014185" cy="4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2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1050" dirty="0">
                <a:sym typeface="Calibri"/>
              </a:rPr>
              <a:t> API Integration</a:t>
            </a:r>
            <a:endParaRPr sz="1050" dirty="0"/>
          </a:p>
        </p:txBody>
      </p:sp>
      <p:pic>
        <p:nvPicPr>
          <p:cNvPr id="262" name="Picture 2" descr="1+ Million Computer Screen Icon Royalty-Free Images, Stock Photos &amp;  Pictures | Shutterstock">
            <a:extLst>
              <a:ext uri="{FF2B5EF4-FFF2-40B4-BE49-F238E27FC236}">
                <a16:creationId xmlns:a16="http://schemas.microsoft.com/office/drawing/2014/main" id="{B7996C68-EE76-B70C-5ABF-DBC4C1AE6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8" r="13875"/>
          <a:stretch/>
        </p:blipFill>
        <p:spPr bwMode="auto">
          <a:xfrm>
            <a:off x="7725674" y="2104370"/>
            <a:ext cx="855736" cy="9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" name="Google Shape;282;p5">
            <a:extLst>
              <a:ext uri="{FF2B5EF4-FFF2-40B4-BE49-F238E27FC236}">
                <a16:creationId xmlns:a16="http://schemas.microsoft.com/office/drawing/2014/main" id="{CC307466-64F5-97CB-D561-66BC603C4BF4}"/>
              </a:ext>
            </a:extLst>
          </p:cNvPr>
          <p:cNvSpPr txBox="1"/>
          <p:nvPr/>
        </p:nvSpPr>
        <p:spPr>
          <a:xfrm>
            <a:off x="5838117" y="2329250"/>
            <a:ext cx="904293" cy="4616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Validation status</a:t>
            </a:r>
            <a:endParaRPr sz="1050" b="1" dirty="0">
              <a:solidFill>
                <a:schemeClr val="bg1"/>
              </a:solidFill>
            </a:endParaRPr>
          </a:p>
        </p:txBody>
      </p: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8BC9B624-729D-390B-C6F4-DFEE9B63DF61}"/>
              </a:ext>
            </a:extLst>
          </p:cNvPr>
          <p:cNvCxnSpPr>
            <a:cxnSpLocks/>
            <a:stCxn id="255" idx="3"/>
            <a:endCxn id="263" idx="1"/>
          </p:cNvCxnSpPr>
          <p:nvPr/>
        </p:nvCxnSpPr>
        <p:spPr>
          <a:xfrm flipV="1">
            <a:off x="5277775" y="2560055"/>
            <a:ext cx="560342" cy="743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D5DCD06F-4B5E-6D6E-2C73-0B97A1F90A3D}"/>
              </a:ext>
            </a:extLst>
          </p:cNvPr>
          <p:cNvCxnSpPr>
            <a:cxnSpLocks/>
            <a:stCxn id="263" idx="3"/>
            <a:endCxn id="262" idx="1"/>
          </p:cNvCxnSpPr>
          <p:nvPr/>
        </p:nvCxnSpPr>
        <p:spPr>
          <a:xfrm flipV="1">
            <a:off x="6742410" y="2559542"/>
            <a:ext cx="983264" cy="51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66" name="Google Shape;2792;p27">
            <a:extLst>
              <a:ext uri="{FF2B5EF4-FFF2-40B4-BE49-F238E27FC236}">
                <a16:creationId xmlns:a16="http://schemas.microsoft.com/office/drawing/2014/main" id="{87E05E03-919D-0977-D801-B044111FF9C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38010" y="1634425"/>
            <a:ext cx="381304" cy="89908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Rectangle 266">
            <a:extLst>
              <a:ext uri="{FF2B5EF4-FFF2-40B4-BE49-F238E27FC236}">
                <a16:creationId xmlns:a16="http://schemas.microsoft.com/office/drawing/2014/main" id="{3B7F2EDA-7463-91B4-F582-9C5E7538B386}"/>
              </a:ext>
            </a:extLst>
          </p:cNvPr>
          <p:cNvSpPr/>
          <p:nvPr/>
        </p:nvSpPr>
        <p:spPr>
          <a:xfrm>
            <a:off x="7569305" y="2921324"/>
            <a:ext cx="1471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MOFA System </a:t>
            </a:r>
          </a:p>
        </p:txBody>
      </p:sp>
      <p:sp>
        <p:nvSpPr>
          <p:cNvPr id="268" name="Google Shape;140;p25">
            <a:extLst>
              <a:ext uri="{FF2B5EF4-FFF2-40B4-BE49-F238E27FC236}">
                <a16:creationId xmlns:a16="http://schemas.microsoft.com/office/drawing/2014/main" id="{DBA677D2-1A9B-E75B-850B-78A3F2CB4FCE}"/>
              </a:ext>
            </a:extLst>
          </p:cNvPr>
          <p:cNvSpPr txBox="1"/>
          <p:nvPr/>
        </p:nvSpPr>
        <p:spPr>
          <a:xfrm>
            <a:off x="3108196" y="4881120"/>
            <a:ext cx="292770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FFFFFF"/>
                </a:solidFill>
              </a:rPr>
              <a:t>Stamp &amp; Signature validation</a:t>
            </a:r>
            <a:endParaRPr sz="900" b="1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9F251E5-66E4-FC5E-1304-8D8E5002AE08}"/>
              </a:ext>
            </a:extLst>
          </p:cNvPr>
          <p:cNvCxnSpPr>
            <a:cxnSpLocks/>
            <a:stCxn id="7" idx="0"/>
            <a:endCxn id="259" idx="2"/>
          </p:cNvCxnSpPr>
          <p:nvPr/>
        </p:nvCxnSpPr>
        <p:spPr>
          <a:xfrm flipV="1">
            <a:off x="4802464" y="3438921"/>
            <a:ext cx="1" cy="36940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Google Shape;277;p5">
            <a:extLst>
              <a:ext uri="{FF2B5EF4-FFF2-40B4-BE49-F238E27FC236}">
                <a16:creationId xmlns:a16="http://schemas.microsoft.com/office/drawing/2014/main" id="{05C86C59-1390-8056-B588-11E313221C44}"/>
              </a:ext>
            </a:extLst>
          </p:cNvPr>
          <p:cNvSpPr txBox="1"/>
          <p:nvPr/>
        </p:nvSpPr>
        <p:spPr>
          <a:xfrm>
            <a:off x="4129125" y="4221853"/>
            <a:ext cx="1346678" cy="4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1050" dirty="0">
                <a:sym typeface="Calibri"/>
              </a:rPr>
              <a:t>Standard Stamp Master </a:t>
            </a:r>
          </a:p>
        </p:txBody>
      </p:sp>
      <p:pic>
        <p:nvPicPr>
          <p:cNvPr id="7" name="Picture 6" descr="A picture containing room, scene, building&#10;&#10;Description automatically generated">
            <a:extLst>
              <a:ext uri="{FF2B5EF4-FFF2-40B4-BE49-F238E27FC236}">
                <a16:creationId xmlns:a16="http://schemas.microsoft.com/office/drawing/2014/main" id="{E0264B3D-1200-E14F-39DD-328416A5BB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8465" y="3808326"/>
            <a:ext cx="347998" cy="3767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>
          <a:extLst>
            <a:ext uri="{FF2B5EF4-FFF2-40B4-BE49-F238E27FC236}">
              <a16:creationId xmlns:a16="http://schemas.microsoft.com/office/drawing/2014/main" id="{7C2510D5-4A67-8B3E-F545-58C5E351D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" descr="1+ Million Computer Screen Icon Royalty-Free Images, Stock Photos &amp;  Pictures | Shutterstock">
            <a:extLst>
              <a:ext uri="{FF2B5EF4-FFF2-40B4-BE49-F238E27FC236}">
                <a16:creationId xmlns:a16="http://schemas.microsoft.com/office/drawing/2014/main" id="{92DC2C43-981B-717E-8562-2F4A2795A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6044" r="12473" b="9947"/>
          <a:stretch/>
        </p:blipFill>
        <p:spPr bwMode="auto">
          <a:xfrm>
            <a:off x="366190" y="2683833"/>
            <a:ext cx="627885" cy="6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" name="Rectangle 235">
            <a:extLst>
              <a:ext uri="{FF2B5EF4-FFF2-40B4-BE49-F238E27FC236}">
                <a16:creationId xmlns:a16="http://schemas.microsoft.com/office/drawing/2014/main" id="{3002D197-973E-21A2-7A89-E07A2BDC4A32}"/>
              </a:ext>
            </a:extLst>
          </p:cNvPr>
          <p:cNvSpPr/>
          <p:nvPr/>
        </p:nvSpPr>
        <p:spPr>
          <a:xfrm>
            <a:off x="151420" y="3339455"/>
            <a:ext cx="11276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EDAS System </a:t>
            </a:r>
          </a:p>
        </p:txBody>
      </p: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3F2D5A08-F7A0-2A51-89E0-70C234C2ABCD}"/>
              </a:ext>
            </a:extLst>
          </p:cNvPr>
          <p:cNvCxnSpPr>
            <a:cxnSpLocks/>
            <a:stCxn id="235" idx="3"/>
            <a:endCxn id="249" idx="1"/>
          </p:cNvCxnSpPr>
          <p:nvPr/>
        </p:nvCxnSpPr>
        <p:spPr>
          <a:xfrm>
            <a:off x="994075" y="3027593"/>
            <a:ext cx="1127622" cy="107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47" name="Google Shape;2792;p27">
            <a:extLst>
              <a:ext uri="{FF2B5EF4-FFF2-40B4-BE49-F238E27FC236}">
                <a16:creationId xmlns:a16="http://schemas.microsoft.com/office/drawing/2014/main" id="{D1E95CF5-8339-6F8E-7200-E7C635B52A3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7658" y="2058591"/>
            <a:ext cx="381304" cy="89908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TextBox 69">
            <a:extLst>
              <a:ext uri="{FF2B5EF4-FFF2-40B4-BE49-F238E27FC236}">
                <a16:creationId xmlns:a16="http://schemas.microsoft.com/office/drawing/2014/main" id="{F1B4E69F-03A1-7C86-4B1C-416670B4D160}"/>
              </a:ext>
            </a:extLst>
          </p:cNvPr>
          <p:cNvSpPr txBox="1"/>
          <p:nvPr/>
        </p:nvSpPr>
        <p:spPr>
          <a:xfrm>
            <a:off x="1103327" y="3081972"/>
            <a:ext cx="1001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/>
              <a:t>API Integration</a:t>
            </a:r>
          </a:p>
        </p:txBody>
      </p:sp>
      <p:pic>
        <p:nvPicPr>
          <p:cNvPr id="249" name="Graphic 248">
            <a:extLst>
              <a:ext uri="{FF2B5EF4-FFF2-40B4-BE49-F238E27FC236}">
                <a16:creationId xmlns:a16="http://schemas.microsoft.com/office/drawing/2014/main" id="{9177D6D9-53CA-1D98-5FB0-058193CD4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21697" y="2857879"/>
            <a:ext cx="341583" cy="341583"/>
          </a:xfrm>
          <a:prstGeom prst="rect">
            <a:avLst/>
          </a:prstGeom>
        </p:spPr>
      </p:pic>
      <p:pic>
        <p:nvPicPr>
          <p:cNvPr id="250" name="Picture 4" descr="Album, pictures, image, gallery, photos, photography icon">
            <a:extLst>
              <a:ext uri="{FF2B5EF4-FFF2-40B4-BE49-F238E27FC236}">
                <a16:creationId xmlns:a16="http://schemas.microsoft.com/office/drawing/2014/main" id="{66DFB03C-99E2-6F44-84C3-AB5F8D525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5" y="2820419"/>
            <a:ext cx="416502" cy="4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" name="Rectangle 250">
            <a:extLst>
              <a:ext uri="{FF2B5EF4-FFF2-40B4-BE49-F238E27FC236}">
                <a16:creationId xmlns:a16="http://schemas.microsoft.com/office/drawing/2014/main" id="{537DFE67-3D09-894D-EA2A-5C6FF4407C96}"/>
              </a:ext>
            </a:extLst>
          </p:cNvPr>
          <p:cNvSpPr/>
          <p:nvPr/>
        </p:nvSpPr>
        <p:spPr>
          <a:xfrm>
            <a:off x="2067367" y="3217081"/>
            <a:ext cx="10311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Documents</a:t>
            </a:r>
          </a:p>
        </p:txBody>
      </p: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BF5FDAA2-4C63-E50B-A397-1BF558C9C8B1}"/>
              </a:ext>
            </a:extLst>
          </p:cNvPr>
          <p:cNvCxnSpPr>
            <a:cxnSpLocks/>
            <a:stCxn id="250" idx="3"/>
            <a:endCxn id="255" idx="1"/>
          </p:cNvCxnSpPr>
          <p:nvPr/>
        </p:nvCxnSpPr>
        <p:spPr>
          <a:xfrm>
            <a:off x="2968637" y="3028670"/>
            <a:ext cx="1392382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3" name="Google Shape;2792;p27">
            <a:extLst>
              <a:ext uri="{FF2B5EF4-FFF2-40B4-BE49-F238E27FC236}">
                <a16:creationId xmlns:a16="http://schemas.microsoft.com/office/drawing/2014/main" id="{78BEAD66-6E82-748C-B737-FA59B0D6F2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7789" y="2058590"/>
            <a:ext cx="381304" cy="89908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TextBox 69">
            <a:extLst>
              <a:ext uri="{FF2B5EF4-FFF2-40B4-BE49-F238E27FC236}">
                <a16:creationId xmlns:a16="http://schemas.microsoft.com/office/drawing/2014/main" id="{B9EC50C1-9384-8169-724A-307C23562F92}"/>
              </a:ext>
            </a:extLst>
          </p:cNvPr>
          <p:cNvSpPr txBox="1"/>
          <p:nvPr/>
        </p:nvSpPr>
        <p:spPr>
          <a:xfrm>
            <a:off x="3134988" y="3071063"/>
            <a:ext cx="1001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/>
              <a:t>GenAI Based Data extraction</a:t>
            </a:r>
          </a:p>
        </p:txBody>
      </p:sp>
      <p:pic>
        <p:nvPicPr>
          <p:cNvPr id="255" name="Picture 254">
            <a:extLst>
              <a:ext uri="{FF2B5EF4-FFF2-40B4-BE49-F238E27FC236}">
                <a16:creationId xmlns:a16="http://schemas.microsoft.com/office/drawing/2014/main" id="{51CD161F-8132-5ADE-8EED-B07D9714BA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1019" y="2603463"/>
            <a:ext cx="916756" cy="8504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0F05EBC8-5210-CFEE-73F3-3869A737CB5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288" t="8350" r="6708" b="9118"/>
          <a:stretch/>
        </p:blipFill>
        <p:spPr>
          <a:xfrm>
            <a:off x="4429751" y="1422787"/>
            <a:ext cx="779291" cy="68149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7" name="Google Shape;277;p5">
            <a:extLst>
              <a:ext uri="{FF2B5EF4-FFF2-40B4-BE49-F238E27FC236}">
                <a16:creationId xmlns:a16="http://schemas.microsoft.com/office/drawing/2014/main" id="{6E738509-EBFA-DA54-00C9-538E00B79044}"/>
              </a:ext>
            </a:extLst>
          </p:cNvPr>
          <p:cNvSpPr txBox="1"/>
          <p:nvPr/>
        </p:nvSpPr>
        <p:spPr>
          <a:xfrm>
            <a:off x="3635525" y="1157369"/>
            <a:ext cx="2422976" cy="2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2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1050" dirty="0">
                <a:sym typeface="Calibri"/>
              </a:rPr>
              <a:t>Stamp &amp; Signature Detection model</a:t>
            </a:r>
            <a:endParaRPr sz="1050" dirty="0"/>
          </a:p>
        </p:txBody>
      </p:sp>
      <p:sp>
        <p:nvSpPr>
          <p:cNvPr id="259" name="Google Shape;277;p5">
            <a:extLst>
              <a:ext uri="{FF2B5EF4-FFF2-40B4-BE49-F238E27FC236}">
                <a16:creationId xmlns:a16="http://schemas.microsoft.com/office/drawing/2014/main" id="{DEE65CB1-9D96-7D95-55E7-DDA3E8BD9080}"/>
              </a:ext>
            </a:extLst>
          </p:cNvPr>
          <p:cNvSpPr txBox="1"/>
          <p:nvPr/>
        </p:nvSpPr>
        <p:spPr>
          <a:xfrm>
            <a:off x="4129126" y="3438488"/>
            <a:ext cx="1346678" cy="4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1050" dirty="0">
                <a:sym typeface="Calibri"/>
              </a:rPr>
              <a:t>Apply stamp validation rules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A05B71C7-B50D-9999-6203-0B50B9BD3E3B}"/>
              </a:ext>
            </a:extLst>
          </p:cNvPr>
          <p:cNvCxnSpPr>
            <a:cxnSpLocks/>
            <a:stCxn id="256" idx="2"/>
            <a:endCxn id="255" idx="0"/>
          </p:cNvCxnSpPr>
          <p:nvPr/>
        </p:nvCxnSpPr>
        <p:spPr>
          <a:xfrm>
            <a:off x="4819397" y="2104277"/>
            <a:ext cx="0" cy="49918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1" name="Google Shape;275;p5">
            <a:extLst>
              <a:ext uri="{FF2B5EF4-FFF2-40B4-BE49-F238E27FC236}">
                <a16:creationId xmlns:a16="http://schemas.microsoft.com/office/drawing/2014/main" id="{955C1118-92FC-10EF-CF43-7BD8C64E66F2}"/>
              </a:ext>
            </a:extLst>
          </p:cNvPr>
          <p:cNvSpPr txBox="1"/>
          <p:nvPr/>
        </p:nvSpPr>
        <p:spPr>
          <a:xfrm>
            <a:off x="6663586" y="3067270"/>
            <a:ext cx="1014185" cy="4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2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1050" dirty="0">
                <a:sym typeface="Calibri"/>
              </a:rPr>
              <a:t> API Integration</a:t>
            </a:r>
            <a:endParaRPr sz="1050" dirty="0"/>
          </a:p>
        </p:txBody>
      </p:sp>
      <p:sp>
        <p:nvSpPr>
          <p:cNvPr id="263" name="Google Shape;282;p5">
            <a:extLst>
              <a:ext uri="{FF2B5EF4-FFF2-40B4-BE49-F238E27FC236}">
                <a16:creationId xmlns:a16="http://schemas.microsoft.com/office/drawing/2014/main" id="{2EDD4796-DDC2-A26C-2F24-2CC7E5074110}"/>
              </a:ext>
            </a:extLst>
          </p:cNvPr>
          <p:cNvSpPr txBox="1"/>
          <p:nvPr/>
        </p:nvSpPr>
        <p:spPr>
          <a:xfrm>
            <a:off x="5838117" y="2798378"/>
            <a:ext cx="904293" cy="4616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Validation status</a:t>
            </a:r>
            <a:endParaRPr sz="1050" b="1" dirty="0">
              <a:solidFill>
                <a:schemeClr val="bg1"/>
              </a:solidFill>
            </a:endParaRPr>
          </a:p>
        </p:txBody>
      </p: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7DA3A653-3004-8D7D-E768-9FE24CD8B0B5}"/>
              </a:ext>
            </a:extLst>
          </p:cNvPr>
          <p:cNvCxnSpPr>
            <a:cxnSpLocks/>
            <a:stCxn id="255" idx="3"/>
            <a:endCxn id="263" idx="1"/>
          </p:cNvCxnSpPr>
          <p:nvPr/>
        </p:nvCxnSpPr>
        <p:spPr>
          <a:xfrm>
            <a:off x="5277775" y="3028670"/>
            <a:ext cx="560342" cy="51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90C41449-28D8-C8A5-22AD-831E3CB69AE8}"/>
              </a:ext>
            </a:extLst>
          </p:cNvPr>
          <p:cNvCxnSpPr>
            <a:cxnSpLocks/>
            <a:stCxn id="263" idx="3"/>
            <a:endCxn id="9" idx="1"/>
          </p:cNvCxnSpPr>
          <p:nvPr/>
        </p:nvCxnSpPr>
        <p:spPr>
          <a:xfrm>
            <a:off x="6742410" y="3029183"/>
            <a:ext cx="1000376" cy="14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66" name="Google Shape;2792;p27">
            <a:extLst>
              <a:ext uri="{FF2B5EF4-FFF2-40B4-BE49-F238E27FC236}">
                <a16:creationId xmlns:a16="http://schemas.microsoft.com/office/drawing/2014/main" id="{C05C98D2-0D72-7203-27CE-D29D613722F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8010" y="2095602"/>
            <a:ext cx="381304" cy="8990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E355FD8-E386-CEFD-F80A-1B80669BA61B}"/>
              </a:ext>
            </a:extLst>
          </p:cNvPr>
          <p:cNvCxnSpPr>
            <a:cxnSpLocks/>
            <a:stCxn id="7" idx="0"/>
            <a:endCxn id="259" idx="2"/>
          </p:cNvCxnSpPr>
          <p:nvPr/>
        </p:nvCxnSpPr>
        <p:spPr>
          <a:xfrm flipV="1">
            <a:off x="4802464" y="3900098"/>
            <a:ext cx="1" cy="36940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Google Shape;277;p5">
            <a:extLst>
              <a:ext uri="{FF2B5EF4-FFF2-40B4-BE49-F238E27FC236}">
                <a16:creationId xmlns:a16="http://schemas.microsoft.com/office/drawing/2014/main" id="{71E3F31E-8AD4-DC53-0528-E00AD936BBF7}"/>
              </a:ext>
            </a:extLst>
          </p:cNvPr>
          <p:cNvSpPr txBox="1"/>
          <p:nvPr/>
        </p:nvSpPr>
        <p:spPr>
          <a:xfrm>
            <a:off x="4139709" y="4606814"/>
            <a:ext cx="1346678" cy="4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1050" dirty="0">
                <a:sym typeface="Calibri"/>
              </a:rPr>
              <a:t>Standard Stamp Master </a:t>
            </a:r>
          </a:p>
        </p:txBody>
      </p:sp>
      <p:pic>
        <p:nvPicPr>
          <p:cNvPr id="7" name="Picture 6" descr="A picture containing room, scene, building&#10;&#10;Description automatically generated">
            <a:extLst>
              <a:ext uri="{FF2B5EF4-FFF2-40B4-BE49-F238E27FC236}">
                <a16:creationId xmlns:a16="http://schemas.microsoft.com/office/drawing/2014/main" id="{7A674F52-7710-9187-786F-CE3CE87246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8465" y="4269503"/>
            <a:ext cx="347998" cy="376716"/>
          </a:xfrm>
          <a:prstGeom prst="rect">
            <a:avLst/>
          </a:prstGeom>
        </p:spPr>
      </p:pic>
      <p:pic>
        <p:nvPicPr>
          <p:cNvPr id="9" name="Picture 2" descr="1+ Million Computer Screen Icon Royalty-Free Images, Stock Photos &amp;  Pictures | Shutterstock">
            <a:extLst>
              <a:ext uri="{FF2B5EF4-FFF2-40B4-BE49-F238E27FC236}">
                <a16:creationId xmlns:a16="http://schemas.microsoft.com/office/drawing/2014/main" id="{96D1455B-7823-A10C-E146-4FBF04C7B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6044" r="12473" b="9947"/>
          <a:stretch/>
        </p:blipFill>
        <p:spPr bwMode="auto">
          <a:xfrm>
            <a:off x="7742786" y="2686860"/>
            <a:ext cx="627885" cy="6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9AB3AE-327D-B8DE-E5A6-26D7485F8036}"/>
              </a:ext>
            </a:extLst>
          </p:cNvPr>
          <p:cNvSpPr/>
          <p:nvPr/>
        </p:nvSpPr>
        <p:spPr>
          <a:xfrm>
            <a:off x="7552925" y="3357225"/>
            <a:ext cx="11276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EDAS System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89CAB6-46B3-8CFD-48A1-5554D59705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64905" y="230898"/>
            <a:ext cx="583645" cy="5461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F9D4E87A-3ACF-5A12-3C63-B2867F0819F4}"/>
              </a:ext>
            </a:extLst>
          </p:cNvPr>
          <p:cNvCxnSpPr>
            <a:cxnSpLocks/>
            <a:stCxn id="247" idx="0"/>
            <a:endCxn id="12" idx="1"/>
          </p:cNvCxnSpPr>
          <p:nvPr/>
        </p:nvCxnSpPr>
        <p:spPr>
          <a:xfrm rot="5400000" flipH="1" flipV="1">
            <a:off x="3879292" y="-1827021"/>
            <a:ext cx="1554630" cy="6216595"/>
          </a:xfrm>
          <a:prstGeom prst="bentConnector2">
            <a:avLst/>
          </a:prstGeom>
          <a:noFill/>
          <a:ln w="38100" cap="flat" cmpd="sng" algn="ctr">
            <a:solidFill>
              <a:srgbClr val="4EA72E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DB6B8BB-6E19-D79A-58AF-72965F113CA7}"/>
              </a:ext>
            </a:extLst>
          </p:cNvPr>
          <p:cNvCxnSpPr>
            <a:cxnSpLocks/>
            <a:stCxn id="266" idx="0"/>
          </p:cNvCxnSpPr>
          <p:nvPr/>
        </p:nvCxnSpPr>
        <p:spPr>
          <a:xfrm flipV="1">
            <a:off x="7228662" y="503960"/>
            <a:ext cx="0" cy="1591642"/>
          </a:xfrm>
          <a:prstGeom prst="straightConnector1">
            <a:avLst/>
          </a:prstGeom>
          <a:noFill/>
          <a:ln w="38100" cap="flat" cmpd="sng" algn="ctr">
            <a:solidFill>
              <a:srgbClr val="4EA72E">
                <a:lumMod val="75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227" name="Picture 8" descr="Love the detail in the new mail icon – The envelope has a paper-like  texture, and it shows the address to Apple Park, California 95014. :  MacOSBeta">
            <a:extLst>
              <a:ext uri="{FF2B5EF4-FFF2-40B4-BE49-F238E27FC236}">
                <a16:creationId xmlns:a16="http://schemas.microsoft.com/office/drawing/2014/main" id="{6DD73755-770D-331F-C2D1-016F811BB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282" y="109696"/>
            <a:ext cx="384981" cy="34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" name="Rectangle 227">
            <a:extLst>
              <a:ext uri="{FF2B5EF4-FFF2-40B4-BE49-F238E27FC236}">
                <a16:creationId xmlns:a16="http://schemas.microsoft.com/office/drawing/2014/main" id="{C7C74CDE-7E1E-5466-B716-B7545CDC46B8}"/>
              </a:ext>
            </a:extLst>
          </p:cNvPr>
          <p:cNvSpPr/>
          <p:nvPr/>
        </p:nvSpPr>
        <p:spPr>
          <a:xfrm>
            <a:off x="3664828" y="510695"/>
            <a:ext cx="13636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Exception &amp; Error handling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19F0C48C-5510-6275-CB6D-603597BE14E1}"/>
              </a:ext>
            </a:extLst>
          </p:cNvPr>
          <p:cNvSpPr/>
          <p:nvPr/>
        </p:nvSpPr>
        <p:spPr>
          <a:xfrm>
            <a:off x="7552925" y="865430"/>
            <a:ext cx="11276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MOFA Users </a:t>
            </a:r>
          </a:p>
        </p:txBody>
      </p:sp>
      <p:sp>
        <p:nvSpPr>
          <p:cNvPr id="230" name="Google Shape;242;p31">
            <a:extLst>
              <a:ext uri="{FF2B5EF4-FFF2-40B4-BE49-F238E27FC236}">
                <a16:creationId xmlns:a16="http://schemas.microsoft.com/office/drawing/2014/main" id="{6D601632-3D3D-9E46-DCDC-7692B69EFB21}"/>
              </a:ext>
            </a:extLst>
          </p:cNvPr>
          <p:cNvSpPr/>
          <p:nvPr/>
        </p:nvSpPr>
        <p:spPr>
          <a:xfrm>
            <a:off x="7951" y="40194"/>
            <a:ext cx="3919087" cy="318971"/>
          </a:xfrm>
          <a:custGeom>
            <a:avLst/>
            <a:gdLst/>
            <a:ahLst/>
            <a:cxnLst/>
            <a:rect l="l" t="t" r="r" b="b"/>
            <a:pathLst>
              <a:path w="7838174" h="637942" extrusionOk="0">
                <a:moveTo>
                  <a:pt x="0" y="0"/>
                </a:moveTo>
                <a:lnTo>
                  <a:pt x="7838174" y="0"/>
                </a:lnTo>
                <a:lnTo>
                  <a:pt x="7838174" y="637942"/>
                </a:lnTo>
                <a:lnTo>
                  <a:pt x="0" y="637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231" name="Google Shape;243;p31">
            <a:extLst>
              <a:ext uri="{FF2B5EF4-FFF2-40B4-BE49-F238E27FC236}">
                <a16:creationId xmlns:a16="http://schemas.microsoft.com/office/drawing/2014/main" id="{1D1E7BF1-1BA5-52CC-EA1A-5063528F961E}"/>
              </a:ext>
            </a:extLst>
          </p:cNvPr>
          <p:cNvSpPr txBox="1"/>
          <p:nvPr/>
        </p:nvSpPr>
        <p:spPr>
          <a:xfrm>
            <a:off x="181309" y="54423"/>
            <a:ext cx="437070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Process Flow</a:t>
            </a:r>
            <a:endParaRPr sz="1600" b="1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l" rtl="0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2620636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>
          <a:extLst>
            <a:ext uri="{FF2B5EF4-FFF2-40B4-BE49-F238E27FC236}">
              <a16:creationId xmlns:a16="http://schemas.microsoft.com/office/drawing/2014/main" id="{CA1E9935-63FC-57D4-A4B5-B2294A373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" descr="1+ Million Computer Screen Icon Royalty-Free Images, Stock Photos &amp;  Pictures | Shutterstock">
            <a:extLst>
              <a:ext uri="{FF2B5EF4-FFF2-40B4-BE49-F238E27FC236}">
                <a16:creationId xmlns:a16="http://schemas.microsoft.com/office/drawing/2014/main" id="{4E26BB60-BC21-EA34-04F5-1D74FF077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6044" r="12473" b="9947"/>
          <a:stretch/>
        </p:blipFill>
        <p:spPr bwMode="auto">
          <a:xfrm>
            <a:off x="1805453" y="744989"/>
            <a:ext cx="518098" cy="56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" name="Rectangle 235">
            <a:extLst>
              <a:ext uri="{FF2B5EF4-FFF2-40B4-BE49-F238E27FC236}">
                <a16:creationId xmlns:a16="http://schemas.microsoft.com/office/drawing/2014/main" id="{44F71361-122C-CC53-CF7E-E3622F19824E}"/>
              </a:ext>
            </a:extLst>
          </p:cNvPr>
          <p:cNvSpPr/>
          <p:nvPr/>
        </p:nvSpPr>
        <p:spPr>
          <a:xfrm>
            <a:off x="1484019" y="1307872"/>
            <a:ext cx="1127623" cy="2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GB" sz="900" b="1">
                <a:solidFill>
                  <a:schemeClr val="dk1"/>
                </a:solidFill>
                <a:latin typeface="Calibri"/>
                <a:cs typeface="Calibri"/>
              </a:rPr>
              <a:t>ICV Web portal</a:t>
            </a:r>
            <a:endParaRPr lang="en-GB" sz="900" b="1" dirty="0">
              <a:solidFill>
                <a:schemeClr val="dk1"/>
              </a:solidFill>
              <a:latin typeface="Calibri"/>
              <a:cs typeface="Calibri"/>
            </a:endParaRPr>
          </a:p>
        </p:txBody>
      </p: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E66F97D2-4EE7-8103-8168-CB29A3676C28}"/>
              </a:ext>
            </a:extLst>
          </p:cNvPr>
          <p:cNvCxnSpPr>
            <a:cxnSpLocks/>
            <a:stCxn id="240" idx="3"/>
            <a:endCxn id="247" idx="1"/>
          </p:cNvCxnSpPr>
          <p:nvPr/>
        </p:nvCxnSpPr>
        <p:spPr>
          <a:xfrm flipV="1">
            <a:off x="3745826" y="1762956"/>
            <a:ext cx="257854" cy="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47" name="Google Shape;2792;p27">
            <a:extLst>
              <a:ext uri="{FF2B5EF4-FFF2-40B4-BE49-F238E27FC236}">
                <a16:creationId xmlns:a16="http://schemas.microsoft.com/office/drawing/2014/main" id="{23856932-7D17-B89A-401C-4835821F16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3680" y="1313414"/>
            <a:ext cx="381304" cy="89908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TextBox 69">
            <a:extLst>
              <a:ext uri="{FF2B5EF4-FFF2-40B4-BE49-F238E27FC236}">
                <a16:creationId xmlns:a16="http://schemas.microsoft.com/office/drawing/2014/main" id="{FB8A242E-FFFD-2DB5-709F-72966359757B}"/>
              </a:ext>
            </a:extLst>
          </p:cNvPr>
          <p:cNvSpPr txBox="1"/>
          <p:nvPr/>
        </p:nvSpPr>
        <p:spPr>
          <a:xfrm>
            <a:off x="3678789" y="2232693"/>
            <a:ext cx="1001074" cy="2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050" b="1">
                <a:solidFill>
                  <a:schemeClr val="dk1"/>
                </a:solidFill>
                <a:latin typeface="Calibri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GenAI Bot</a:t>
            </a:r>
            <a:endParaRPr lang="en-US" dirty="0"/>
          </a:p>
        </p:txBody>
      </p:sp>
      <p:pic>
        <p:nvPicPr>
          <p:cNvPr id="255" name="Picture 254">
            <a:extLst>
              <a:ext uri="{FF2B5EF4-FFF2-40B4-BE49-F238E27FC236}">
                <a16:creationId xmlns:a16="http://schemas.microsoft.com/office/drawing/2014/main" id="{0169BD46-52C9-D30C-7532-3F3F1FE97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2326" y="1403345"/>
            <a:ext cx="779291" cy="7228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08EA6A5A-162C-602D-C908-0C2AE2ADF6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288" t="8350" r="6708" b="9118"/>
          <a:stretch/>
        </p:blipFill>
        <p:spPr>
          <a:xfrm>
            <a:off x="5222740" y="519842"/>
            <a:ext cx="538462" cy="47088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9" name="Google Shape;277;p5">
            <a:extLst>
              <a:ext uri="{FF2B5EF4-FFF2-40B4-BE49-F238E27FC236}">
                <a16:creationId xmlns:a16="http://schemas.microsoft.com/office/drawing/2014/main" id="{E25A3E8F-2F30-AC43-D804-CE38E331604F}"/>
              </a:ext>
            </a:extLst>
          </p:cNvPr>
          <p:cNvSpPr txBox="1"/>
          <p:nvPr/>
        </p:nvSpPr>
        <p:spPr>
          <a:xfrm>
            <a:off x="4859018" y="2071111"/>
            <a:ext cx="1346678" cy="4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1050" dirty="0">
                <a:sym typeface="Calibri"/>
              </a:rPr>
              <a:t>GenAI Based ICV score calculation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FFF57AB6-B5BF-E46D-B8D5-BD708F80EE69}"/>
              </a:ext>
            </a:extLst>
          </p:cNvPr>
          <p:cNvCxnSpPr>
            <a:cxnSpLocks/>
            <a:stCxn id="247" idx="3"/>
            <a:endCxn id="255" idx="1"/>
          </p:cNvCxnSpPr>
          <p:nvPr/>
        </p:nvCxnSpPr>
        <p:spPr>
          <a:xfrm>
            <a:off x="4384984" y="1762956"/>
            <a:ext cx="717342" cy="183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DEBBFFE7-D79B-5DFE-2C36-4B0927727D3B}"/>
              </a:ext>
            </a:extLst>
          </p:cNvPr>
          <p:cNvCxnSpPr>
            <a:cxnSpLocks/>
            <a:stCxn id="12" idx="3"/>
            <a:endCxn id="235" idx="1"/>
          </p:cNvCxnSpPr>
          <p:nvPr/>
        </p:nvCxnSpPr>
        <p:spPr>
          <a:xfrm>
            <a:off x="882594" y="1024024"/>
            <a:ext cx="922859" cy="461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624F45B-BC9F-2A4B-41E9-699F8023D1F7}"/>
              </a:ext>
            </a:extLst>
          </p:cNvPr>
          <p:cNvCxnSpPr>
            <a:cxnSpLocks/>
            <a:stCxn id="256" idx="2"/>
            <a:endCxn id="255" idx="0"/>
          </p:cNvCxnSpPr>
          <p:nvPr/>
        </p:nvCxnSpPr>
        <p:spPr>
          <a:xfrm>
            <a:off x="5491971" y="990727"/>
            <a:ext cx="1" cy="41261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C3EB88D-E6BD-99A1-23FB-7FB2CA87B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161" y="776793"/>
            <a:ext cx="528433" cy="4944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648869E-21C6-5939-A5A6-0532E5B6F1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0080" y="587492"/>
            <a:ext cx="318976" cy="318976"/>
          </a:xfrm>
          <a:prstGeom prst="rect">
            <a:avLst/>
          </a:prstGeom>
        </p:spPr>
      </p:pic>
      <p:pic>
        <p:nvPicPr>
          <p:cNvPr id="16" name="Picture 4" descr="Album, pictures, image, gallery, photos, photography icon">
            <a:extLst>
              <a:ext uri="{FF2B5EF4-FFF2-40B4-BE49-F238E27FC236}">
                <a16:creationId xmlns:a16="http://schemas.microsoft.com/office/drawing/2014/main" id="{024AE32A-1671-57CF-A580-2FA8CBB2A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28" y="611417"/>
            <a:ext cx="301558" cy="30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69">
            <a:extLst>
              <a:ext uri="{FF2B5EF4-FFF2-40B4-BE49-F238E27FC236}">
                <a16:creationId xmlns:a16="http://schemas.microsoft.com/office/drawing/2014/main" id="{840621D5-C7C6-408C-F5DB-E6C82623CDC6}"/>
              </a:ext>
            </a:extLst>
          </p:cNvPr>
          <p:cNvSpPr txBox="1"/>
          <p:nvPr/>
        </p:nvSpPr>
        <p:spPr>
          <a:xfrm>
            <a:off x="867956" y="1055780"/>
            <a:ext cx="10010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900" b="1">
                <a:solidFill>
                  <a:schemeClr val="dk1"/>
                </a:solidFill>
                <a:latin typeface="Calibri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Document Submission</a:t>
            </a:r>
            <a:endParaRPr lang="en-US" dirty="0"/>
          </a:p>
        </p:txBody>
      </p:sp>
      <p:sp>
        <p:nvSpPr>
          <p:cNvPr id="19" name="Google Shape;277;p5">
            <a:extLst>
              <a:ext uri="{FF2B5EF4-FFF2-40B4-BE49-F238E27FC236}">
                <a16:creationId xmlns:a16="http://schemas.microsoft.com/office/drawing/2014/main" id="{BA112AF2-2F03-B955-A0EF-49C19D48578A}"/>
              </a:ext>
            </a:extLst>
          </p:cNvPr>
          <p:cNvSpPr txBox="1"/>
          <p:nvPr/>
        </p:nvSpPr>
        <p:spPr>
          <a:xfrm>
            <a:off x="123046" y="1285170"/>
            <a:ext cx="966656" cy="2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9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dirty="0">
                <a:sym typeface="Calibri"/>
              </a:rPr>
              <a:t>Applicant</a:t>
            </a:r>
            <a:endParaRPr dirty="0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2FE6C371-AF13-3B70-AF35-58BA1693F072}"/>
              </a:ext>
            </a:extLst>
          </p:cNvPr>
          <p:cNvSpPr/>
          <p:nvPr/>
        </p:nvSpPr>
        <p:spPr>
          <a:xfrm>
            <a:off x="2994603" y="279158"/>
            <a:ext cx="3211093" cy="2503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39" name="Graphic 238">
            <a:extLst>
              <a:ext uri="{FF2B5EF4-FFF2-40B4-BE49-F238E27FC236}">
                <a16:creationId xmlns:a16="http://schemas.microsoft.com/office/drawing/2014/main" id="{F55E2311-F8A2-85CB-2FEC-1B292DB693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86932" y="1629626"/>
            <a:ext cx="228456" cy="228456"/>
          </a:xfrm>
          <a:prstGeom prst="rect">
            <a:avLst/>
          </a:prstGeom>
        </p:spPr>
      </p:pic>
      <p:pic>
        <p:nvPicPr>
          <p:cNvPr id="240" name="Picture 4" descr="Album, pictures, image, gallery, photos, photography icon">
            <a:extLst>
              <a:ext uri="{FF2B5EF4-FFF2-40B4-BE49-F238E27FC236}">
                <a16:creationId xmlns:a16="http://schemas.microsoft.com/office/drawing/2014/main" id="{AA9AF146-546D-92AD-663D-69D6C1F3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43" y="1592165"/>
            <a:ext cx="341583" cy="34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" name="Rectangle 240">
            <a:extLst>
              <a:ext uri="{FF2B5EF4-FFF2-40B4-BE49-F238E27FC236}">
                <a16:creationId xmlns:a16="http://schemas.microsoft.com/office/drawing/2014/main" id="{8BEB2307-C9CB-2FE4-7A16-4C05B7725DDD}"/>
              </a:ext>
            </a:extLst>
          </p:cNvPr>
          <p:cNvSpPr/>
          <p:nvPr/>
        </p:nvSpPr>
        <p:spPr>
          <a:xfrm>
            <a:off x="2963031" y="1882820"/>
            <a:ext cx="992074" cy="2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GB" sz="1050" b="1" dirty="0">
                <a:solidFill>
                  <a:schemeClr val="dk1"/>
                </a:solidFill>
                <a:latin typeface="Calibri"/>
                <a:cs typeface="Calibri"/>
              </a:rPr>
              <a:t>Documents</a:t>
            </a:r>
          </a:p>
        </p:txBody>
      </p:sp>
      <p:sp>
        <p:nvSpPr>
          <p:cNvPr id="244" name="TextBox 69">
            <a:extLst>
              <a:ext uri="{FF2B5EF4-FFF2-40B4-BE49-F238E27FC236}">
                <a16:creationId xmlns:a16="http://schemas.microsoft.com/office/drawing/2014/main" id="{03737A23-053D-E7B4-91BE-42A13A516D5D}"/>
              </a:ext>
            </a:extLst>
          </p:cNvPr>
          <p:cNvSpPr txBox="1"/>
          <p:nvPr/>
        </p:nvSpPr>
        <p:spPr>
          <a:xfrm>
            <a:off x="4198802" y="1539844"/>
            <a:ext cx="1001074" cy="4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050" b="1">
                <a:solidFill>
                  <a:schemeClr val="dk1"/>
                </a:solidFill>
                <a:latin typeface="Calibri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Extraction</a:t>
            </a:r>
          </a:p>
        </p:txBody>
      </p:sp>
      <p:pic>
        <p:nvPicPr>
          <p:cNvPr id="271" name="Picture 2" descr="1+ Million Computer Screen Icon Royalty-Free Images, Stock Photos &amp;  Pictures | Shutterstock">
            <a:extLst>
              <a:ext uri="{FF2B5EF4-FFF2-40B4-BE49-F238E27FC236}">
                <a16:creationId xmlns:a16="http://schemas.microsoft.com/office/drawing/2014/main" id="{36AE8F85-8AC4-8ED4-94F3-45BCF78DD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6044" r="12473" b="9947"/>
          <a:stretch/>
        </p:blipFill>
        <p:spPr bwMode="auto">
          <a:xfrm>
            <a:off x="506027" y="1707927"/>
            <a:ext cx="524032" cy="57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" name="Rectangle 271">
            <a:extLst>
              <a:ext uri="{FF2B5EF4-FFF2-40B4-BE49-F238E27FC236}">
                <a16:creationId xmlns:a16="http://schemas.microsoft.com/office/drawing/2014/main" id="{EAE5C932-AEF1-9FA9-33C2-06B46C01E6D9}"/>
              </a:ext>
            </a:extLst>
          </p:cNvPr>
          <p:cNvSpPr/>
          <p:nvPr/>
        </p:nvSpPr>
        <p:spPr>
          <a:xfrm>
            <a:off x="254633" y="2263280"/>
            <a:ext cx="1127623" cy="4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GB" sz="900" b="1" dirty="0">
                <a:solidFill>
                  <a:schemeClr val="dk1"/>
                </a:solidFill>
                <a:latin typeface="Calibri"/>
                <a:cs typeface="Calibri"/>
              </a:rPr>
              <a:t>MOHRE Application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8ABBE656-73D1-D533-2D23-86E99B794EF5}"/>
              </a:ext>
            </a:extLst>
          </p:cNvPr>
          <p:cNvSpPr/>
          <p:nvPr/>
        </p:nvSpPr>
        <p:spPr>
          <a:xfrm>
            <a:off x="123048" y="279158"/>
            <a:ext cx="2395489" cy="2503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637EF068-E281-C04B-B8D4-E7B13F73B5BC}"/>
              </a:ext>
            </a:extLst>
          </p:cNvPr>
          <p:cNvSpPr/>
          <p:nvPr/>
        </p:nvSpPr>
        <p:spPr>
          <a:xfrm>
            <a:off x="6579603" y="293350"/>
            <a:ext cx="2265447" cy="259452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9F568A51-733A-560C-67E0-09F8CFB85B3F}"/>
              </a:ext>
            </a:extLst>
          </p:cNvPr>
          <p:cNvCxnSpPr>
            <a:cxnSpLocks/>
            <a:stCxn id="271" idx="3"/>
            <a:endCxn id="281" idx="1"/>
          </p:cNvCxnSpPr>
          <p:nvPr/>
        </p:nvCxnSpPr>
        <p:spPr>
          <a:xfrm flipV="1">
            <a:off x="1030059" y="1994828"/>
            <a:ext cx="438283" cy="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1" name="Rectangle 280">
            <a:extLst>
              <a:ext uri="{FF2B5EF4-FFF2-40B4-BE49-F238E27FC236}">
                <a16:creationId xmlns:a16="http://schemas.microsoft.com/office/drawing/2014/main" id="{E8EB7F1D-750D-43BD-A9E1-089757F17C75}"/>
              </a:ext>
            </a:extLst>
          </p:cNvPr>
          <p:cNvSpPr/>
          <p:nvPr/>
        </p:nvSpPr>
        <p:spPr>
          <a:xfrm>
            <a:off x="1468342" y="1758766"/>
            <a:ext cx="824766" cy="4721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Employee</a:t>
            </a:r>
          </a:p>
          <a:p>
            <a:pPr algn="ctr"/>
            <a:r>
              <a:rPr lang="en-GB" sz="800" dirty="0"/>
              <a:t> Information's </a:t>
            </a:r>
            <a:endParaRPr lang="en-IN" sz="800" dirty="0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C5B4D397-F5A9-1EB8-1D11-D656C9EFC20A}"/>
              </a:ext>
            </a:extLst>
          </p:cNvPr>
          <p:cNvSpPr/>
          <p:nvPr/>
        </p:nvSpPr>
        <p:spPr>
          <a:xfrm>
            <a:off x="7038270" y="2982522"/>
            <a:ext cx="1127623" cy="26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GB" sz="900" b="1">
                <a:solidFill>
                  <a:schemeClr val="dk1"/>
                </a:solidFill>
                <a:latin typeface="Calibri"/>
                <a:cs typeface="Calibri"/>
              </a:rPr>
              <a:t>ICV Web portal</a:t>
            </a:r>
            <a:endParaRPr lang="en-GB" sz="900" b="1" dirty="0">
              <a:solidFill>
                <a:schemeClr val="dk1"/>
              </a:solidFill>
              <a:latin typeface="Calibri"/>
              <a:cs typeface="Calibri"/>
            </a:endParaRP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1E836AD0-769B-6042-6DF4-7C4AADE474C9}"/>
              </a:ext>
            </a:extLst>
          </p:cNvPr>
          <p:cNvSpPr/>
          <p:nvPr/>
        </p:nvSpPr>
        <p:spPr>
          <a:xfrm>
            <a:off x="6776423" y="519842"/>
            <a:ext cx="1353708" cy="30370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Feed Back for User</a:t>
            </a:r>
            <a:endParaRPr lang="en-IN" sz="1050" dirty="0"/>
          </a:p>
        </p:txBody>
      </p:sp>
      <p:pic>
        <p:nvPicPr>
          <p:cNvPr id="1026" name="Picture 2" descr="Tawteen In-Country Value (ICV) Program">
            <a:extLst>
              <a:ext uri="{FF2B5EF4-FFF2-40B4-BE49-F238E27FC236}">
                <a16:creationId xmlns:a16="http://schemas.microsoft.com/office/drawing/2014/main" id="{809875E8-76BC-E114-98C0-C3885C7CF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6"/>
          <a:stretch/>
        </p:blipFill>
        <p:spPr bwMode="auto">
          <a:xfrm>
            <a:off x="6740660" y="1048974"/>
            <a:ext cx="1425233" cy="8091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PING HAND LLC | ICV CERTIFICATE">
            <a:extLst>
              <a:ext uri="{FF2B5EF4-FFF2-40B4-BE49-F238E27FC236}">
                <a16:creationId xmlns:a16="http://schemas.microsoft.com/office/drawing/2014/main" id="{DADBD2B6-AFB5-5503-2889-E57BF1DED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24" y="1956440"/>
            <a:ext cx="622308" cy="8601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05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>
          <a:extLst>
            <a:ext uri="{FF2B5EF4-FFF2-40B4-BE49-F238E27FC236}">
              <a16:creationId xmlns:a16="http://schemas.microsoft.com/office/drawing/2014/main" id="{AE618855-7EB7-F769-3189-489EF0348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" descr="1+ Million Computer Screen Icon Royalty-Free Images, Stock Photos &amp;  Pictures | Shutterstock">
            <a:extLst>
              <a:ext uri="{FF2B5EF4-FFF2-40B4-BE49-F238E27FC236}">
                <a16:creationId xmlns:a16="http://schemas.microsoft.com/office/drawing/2014/main" id="{3DF1C880-58A9-1473-BBE1-151E56F2F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6044" r="12473" b="9947"/>
          <a:stretch/>
        </p:blipFill>
        <p:spPr bwMode="auto">
          <a:xfrm>
            <a:off x="1805453" y="1412898"/>
            <a:ext cx="518098" cy="56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" name="Rectangle 235">
            <a:extLst>
              <a:ext uri="{FF2B5EF4-FFF2-40B4-BE49-F238E27FC236}">
                <a16:creationId xmlns:a16="http://schemas.microsoft.com/office/drawing/2014/main" id="{63D8B4F3-7440-DEE1-149E-2F9BA001E55C}"/>
              </a:ext>
            </a:extLst>
          </p:cNvPr>
          <p:cNvSpPr/>
          <p:nvPr/>
        </p:nvSpPr>
        <p:spPr>
          <a:xfrm>
            <a:off x="1484019" y="1975781"/>
            <a:ext cx="1127623" cy="2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GB" sz="900" b="1">
                <a:solidFill>
                  <a:schemeClr val="dk1"/>
                </a:solidFill>
                <a:latin typeface="Calibri"/>
                <a:cs typeface="Calibri"/>
              </a:rPr>
              <a:t>ICV Web portal</a:t>
            </a:r>
            <a:endParaRPr lang="en-GB" sz="900" b="1" dirty="0">
              <a:solidFill>
                <a:schemeClr val="dk1"/>
              </a:solidFill>
              <a:latin typeface="Calibri"/>
              <a:cs typeface="Calibri"/>
            </a:endParaRPr>
          </a:p>
        </p:txBody>
      </p: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4528F69B-1C50-2C1F-29F3-8514C71C9337}"/>
              </a:ext>
            </a:extLst>
          </p:cNvPr>
          <p:cNvCxnSpPr>
            <a:cxnSpLocks/>
            <a:stCxn id="240" idx="3"/>
            <a:endCxn id="247" idx="1"/>
          </p:cNvCxnSpPr>
          <p:nvPr/>
        </p:nvCxnSpPr>
        <p:spPr>
          <a:xfrm flipV="1">
            <a:off x="3889760" y="2430865"/>
            <a:ext cx="367921" cy="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47" name="Google Shape;2792;p27">
            <a:extLst>
              <a:ext uri="{FF2B5EF4-FFF2-40B4-BE49-F238E27FC236}">
                <a16:creationId xmlns:a16="http://schemas.microsoft.com/office/drawing/2014/main" id="{87C1A96F-6EC9-CFEA-AD2B-016E090553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7681" y="1981323"/>
            <a:ext cx="381304" cy="89908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TextBox 69">
            <a:extLst>
              <a:ext uri="{FF2B5EF4-FFF2-40B4-BE49-F238E27FC236}">
                <a16:creationId xmlns:a16="http://schemas.microsoft.com/office/drawing/2014/main" id="{584104CF-9F2C-EFEA-217A-5D233B6A060C}"/>
              </a:ext>
            </a:extLst>
          </p:cNvPr>
          <p:cNvSpPr txBox="1"/>
          <p:nvPr/>
        </p:nvSpPr>
        <p:spPr>
          <a:xfrm>
            <a:off x="3915854" y="2900602"/>
            <a:ext cx="1001074" cy="2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050" b="1">
                <a:solidFill>
                  <a:schemeClr val="dk1"/>
                </a:solidFill>
                <a:latin typeface="Calibri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GenAI Bot</a:t>
            </a:r>
            <a:endParaRPr lang="en-US" dirty="0"/>
          </a:p>
        </p:txBody>
      </p:sp>
      <p:pic>
        <p:nvPicPr>
          <p:cNvPr id="255" name="Picture 254">
            <a:extLst>
              <a:ext uri="{FF2B5EF4-FFF2-40B4-BE49-F238E27FC236}">
                <a16:creationId xmlns:a16="http://schemas.microsoft.com/office/drawing/2014/main" id="{032C6C85-C5B3-13A1-F5C6-8A4A243A8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929" y="2071254"/>
            <a:ext cx="779291" cy="7228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E3419052-98A5-E4D0-3427-1AA2CE4174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288" t="8350" r="6708" b="9118"/>
          <a:stretch/>
        </p:blipFill>
        <p:spPr>
          <a:xfrm>
            <a:off x="5578343" y="1187751"/>
            <a:ext cx="538462" cy="47088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9" name="Google Shape;277;p5">
            <a:extLst>
              <a:ext uri="{FF2B5EF4-FFF2-40B4-BE49-F238E27FC236}">
                <a16:creationId xmlns:a16="http://schemas.microsoft.com/office/drawing/2014/main" id="{EA2D548B-1FA6-5D24-3369-10933CD2050A}"/>
              </a:ext>
            </a:extLst>
          </p:cNvPr>
          <p:cNvSpPr txBox="1"/>
          <p:nvPr/>
        </p:nvSpPr>
        <p:spPr>
          <a:xfrm>
            <a:off x="5214621" y="2739020"/>
            <a:ext cx="1346678" cy="4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1050" dirty="0">
                <a:sym typeface="Calibri"/>
              </a:rPr>
              <a:t>GenAI Based ICV score calculation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02D757B1-2F3C-99B3-E2D8-BE2FAE795AC6}"/>
              </a:ext>
            </a:extLst>
          </p:cNvPr>
          <p:cNvCxnSpPr>
            <a:cxnSpLocks/>
            <a:stCxn id="247" idx="3"/>
            <a:endCxn id="255" idx="1"/>
          </p:cNvCxnSpPr>
          <p:nvPr/>
        </p:nvCxnSpPr>
        <p:spPr>
          <a:xfrm>
            <a:off x="4638985" y="2430865"/>
            <a:ext cx="818944" cy="183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9B259AE3-D481-E2E7-FD12-DB777975BF31}"/>
              </a:ext>
            </a:extLst>
          </p:cNvPr>
          <p:cNvCxnSpPr>
            <a:cxnSpLocks/>
            <a:stCxn id="12" idx="3"/>
            <a:endCxn id="235" idx="1"/>
          </p:cNvCxnSpPr>
          <p:nvPr/>
        </p:nvCxnSpPr>
        <p:spPr>
          <a:xfrm>
            <a:off x="882594" y="1691933"/>
            <a:ext cx="922859" cy="461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3D9941E-7763-DA3D-62BF-D4D47415421D}"/>
              </a:ext>
            </a:extLst>
          </p:cNvPr>
          <p:cNvCxnSpPr>
            <a:cxnSpLocks/>
            <a:stCxn id="256" idx="2"/>
            <a:endCxn id="255" idx="0"/>
          </p:cNvCxnSpPr>
          <p:nvPr/>
        </p:nvCxnSpPr>
        <p:spPr>
          <a:xfrm>
            <a:off x="5847574" y="1658636"/>
            <a:ext cx="1" cy="41261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4D7815E-742E-4C25-5F84-9D1E481C35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161" y="1444702"/>
            <a:ext cx="528433" cy="4944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CE32B68-C481-DE06-222F-C864FC5ACE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0080" y="1255401"/>
            <a:ext cx="318976" cy="318976"/>
          </a:xfrm>
          <a:prstGeom prst="rect">
            <a:avLst/>
          </a:prstGeom>
        </p:spPr>
      </p:pic>
      <p:pic>
        <p:nvPicPr>
          <p:cNvPr id="16" name="Picture 4" descr="Album, pictures, image, gallery, photos, photography icon">
            <a:extLst>
              <a:ext uri="{FF2B5EF4-FFF2-40B4-BE49-F238E27FC236}">
                <a16:creationId xmlns:a16="http://schemas.microsoft.com/office/drawing/2014/main" id="{DB29D314-A56E-32D8-9474-8EE508DF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28" y="1279326"/>
            <a:ext cx="301558" cy="30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69">
            <a:extLst>
              <a:ext uri="{FF2B5EF4-FFF2-40B4-BE49-F238E27FC236}">
                <a16:creationId xmlns:a16="http://schemas.microsoft.com/office/drawing/2014/main" id="{7EA22D64-9D45-E0E3-8724-A33217002719}"/>
              </a:ext>
            </a:extLst>
          </p:cNvPr>
          <p:cNvSpPr txBox="1"/>
          <p:nvPr/>
        </p:nvSpPr>
        <p:spPr>
          <a:xfrm>
            <a:off x="867956" y="1723689"/>
            <a:ext cx="10010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900" b="1">
                <a:solidFill>
                  <a:schemeClr val="dk1"/>
                </a:solidFill>
                <a:latin typeface="Calibri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Document Submission</a:t>
            </a:r>
            <a:endParaRPr lang="en-US" dirty="0"/>
          </a:p>
        </p:txBody>
      </p:sp>
      <p:sp>
        <p:nvSpPr>
          <p:cNvPr id="19" name="Google Shape;277;p5">
            <a:extLst>
              <a:ext uri="{FF2B5EF4-FFF2-40B4-BE49-F238E27FC236}">
                <a16:creationId xmlns:a16="http://schemas.microsoft.com/office/drawing/2014/main" id="{0449FD21-197E-57D1-DF73-F789B06BE2EE}"/>
              </a:ext>
            </a:extLst>
          </p:cNvPr>
          <p:cNvSpPr txBox="1"/>
          <p:nvPr/>
        </p:nvSpPr>
        <p:spPr>
          <a:xfrm>
            <a:off x="123046" y="1953079"/>
            <a:ext cx="966656" cy="2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9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dirty="0">
                <a:sym typeface="Calibri"/>
              </a:rPr>
              <a:t>Applicant</a:t>
            </a:r>
            <a:endParaRPr dirty="0"/>
          </a:p>
        </p:txBody>
      </p:sp>
      <p:pic>
        <p:nvPicPr>
          <p:cNvPr id="239" name="Graphic 238">
            <a:extLst>
              <a:ext uri="{FF2B5EF4-FFF2-40B4-BE49-F238E27FC236}">
                <a16:creationId xmlns:a16="http://schemas.microsoft.com/office/drawing/2014/main" id="{83590468-65D6-410A-CA41-F99FAD3382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30866" y="2297535"/>
            <a:ext cx="228456" cy="228456"/>
          </a:xfrm>
          <a:prstGeom prst="rect">
            <a:avLst/>
          </a:prstGeom>
        </p:spPr>
      </p:pic>
      <p:pic>
        <p:nvPicPr>
          <p:cNvPr id="240" name="Picture 4" descr="Album, pictures, image, gallery, photos, photography icon">
            <a:extLst>
              <a:ext uri="{FF2B5EF4-FFF2-40B4-BE49-F238E27FC236}">
                <a16:creationId xmlns:a16="http://schemas.microsoft.com/office/drawing/2014/main" id="{1D3999B9-5957-B6B8-724D-066605617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177" y="2260074"/>
            <a:ext cx="341583" cy="34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" name="Rectangle 240">
            <a:extLst>
              <a:ext uri="{FF2B5EF4-FFF2-40B4-BE49-F238E27FC236}">
                <a16:creationId xmlns:a16="http://schemas.microsoft.com/office/drawing/2014/main" id="{89A562B5-E9B2-2A97-499C-8F00FF74FDE6}"/>
              </a:ext>
            </a:extLst>
          </p:cNvPr>
          <p:cNvSpPr/>
          <p:nvPr/>
        </p:nvSpPr>
        <p:spPr>
          <a:xfrm>
            <a:off x="3098498" y="2550729"/>
            <a:ext cx="992074" cy="2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GB" sz="1050" b="1" dirty="0">
                <a:solidFill>
                  <a:schemeClr val="dk1"/>
                </a:solidFill>
                <a:latin typeface="Calibri"/>
                <a:cs typeface="Calibri"/>
              </a:rPr>
              <a:t>Documents</a:t>
            </a:r>
          </a:p>
        </p:txBody>
      </p:sp>
      <p:sp>
        <p:nvSpPr>
          <p:cNvPr id="244" name="TextBox 69">
            <a:extLst>
              <a:ext uri="{FF2B5EF4-FFF2-40B4-BE49-F238E27FC236}">
                <a16:creationId xmlns:a16="http://schemas.microsoft.com/office/drawing/2014/main" id="{8D06ED37-24C1-815B-97C3-8E8F670E7061}"/>
              </a:ext>
            </a:extLst>
          </p:cNvPr>
          <p:cNvSpPr txBox="1"/>
          <p:nvPr/>
        </p:nvSpPr>
        <p:spPr>
          <a:xfrm>
            <a:off x="4476560" y="2384588"/>
            <a:ext cx="1001074" cy="4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050" b="1">
                <a:solidFill>
                  <a:schemeClr val="dk1"/>
                </a:solidFill>
                <a:latin typeface="Calibri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Extraction</a:t>
            </a:r>
          </a:p>
        </p:txBody>
      </p:sp>
      <p:pic>
        <p:nvPicPr>
          <p:cNvPr id="271" name="Picture 2" descr="1+ Million Computer Screen Icon Royalty-Free Images, Stock Photos &amp;  Pictures | Shutterstock">
            <a:extLst>
              <a:ext uri="{FF2B5EF4-FFF2-40B4-BE49-F238E27FC236}">
                <a16:creationId xmlns:a16="http://schemas.microsoft.com/office/drawing/2014/main" id="{DA08A930-A0D1-F932-D965-2CC1F7788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6044" r="12473" b="9947"/>
          <a:stretch/>
        </p:blipFill>
        <p:spPr bwMode="auto">
          <a:xfrm>
            <a:off x="506027" y="2725689"/>
            <a:ext cx="524032" cy="57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" name="Rectangle 271">
            <a:extLst>
              <a:ext uri="{FF2B5EF4-FFF2-40B4-BE49-F238E27FC236}">
                <a16:creationId xmlns:a16="http://schemas.microsoft.com/office/drawing/2014/main" id="{BB7FA48E-377C-F99E-1E78-58A00EE9939C}"/>
              </a:ext>
            </a:extLst>
          </p:cNvPr>
          <p:cNvSpPr/>
          <p:nvPr/>
        </p:nvSpPr>
        <p:spPr>
          <a:xfrm>
            <a:off x="254633" y="3281042"/>
            <a:ext cx="1127623" cy="4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GB" sz="900" b="1" dirty="0">
                <a:solidFill>
                  <a:schemeClr val="dk1"/>
                </a:solidFill>
                <a:latin typeface="Calibri"/>
                <a:cs typeface="Calibri"/>
              </a:rPr>
              <a:t>MOHRE Application</a:t>
            </a:r>
          </a:p>
        </p:txBody>
      </p: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8B322CCF-39EC-6475-FFA5-70EF3D3DB1C1}"/>
              </a:ext>
            </a:extLst>
          </p:cNvPr>
          <p:cNvCxnSpPr>
            <a:cxnSpLocks/>
            <a:stCxn id="271" idx="3"/>
            <a:endCxn id="281" idx="1"/>
          </p:cNvCxnSpPr>
          <p:nvPr/>
        </p:nvCxnSpPr>
        <p:spPr>
          <a:xfrm flipV="1">
            <a:off x="1030059" y="3012590"/>
            <a:ext cx="438283" cy="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1" name="Rectangle 280">
            <a:extLst>
              <a:ext uri="{FF2B5EF4-FFF2-40B4-BE49-F238E27FC236}">
                <a16:creationId xmlns:a16="http://schemas.microsoft.com/office/drawing/2014/main" id="{AC322F49-F56A-63A3-2A12-C576E94A3D6F}"/>
              </a:ext>
            </a:extLst>
          </p:cNvPr>
          <p:cNvSpPr/>
          <p:nvPr/>
        </p:nvSpPr>
        <p:spPr>
          <a:xfrm>
            <a:off x="1468342" y="2776528"/>
            <a:ext cx="824766" cy="4721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Employee</a:t>
            </a:r>
          </a:p>
          <a:p>
            <a:pPr algn="ctr"/>
            <a:r>
              <a:rPr lang="en-GB" sz="800" dirty="0"/>
              <a:t> Information's </a:t>
            </a:r>
            <a:endParaRPr lang="en-IN" sz="800" dirty="0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D88B4328-AC44-8E8F-C817-E96282591EBB}"/>
              </a:ext>
            </a:extLst>
          </p:cNvPr>
          <p:cNvSpPr/>
          <p:nvPr/>
        </p:nvSpPr>
        <p:spPr>
          <a:xfrm>
            <a:off x="7305029" y="4514921"/>
            <a:ext cx="1127623" cy="26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GB" sz="900" b="1">
                <a:solidFill>
                  <a:schemeClr val="dk1"/>
                </a:solidFill>
                <a:latin typeface="Calibri"/>
                <a:cs typeface="Calibri"/>
              </a:rPr>
              <a:t>ICV Web portal</a:t>
            </a:r>
            <a:endParaRPr lang="en-GB" sz="900" b="1" dirty="0">
              <a:solidFill>
                <a:schemeClr val="dk1"/>
              </a:solidFill>
              <a:latin typeface="Calibri"/>
              <a:cs typeface="Calibri"/>
            </a:endParaRP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A3F7D9F3-2831-1A37-D0A3-5AED8715D969}"/>
              </a:ext>
            </a:extLst>
          </p:cNvPr>
          <p:cNvSpPr/>
          <p:nvPr/>
        </p:nvSpPr>
        <p:spPr>
          <a:xfrm>
            <a:off x="3694749" y="725443"/>
            <a:ext cx="1353708" cy="30370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Feed Back for User</a:t>
            </a:r>
            <a:endParaRPr lang="en-IN" sz="1050" dirty="0"/>
          </a:p>
        </p:txBody>
      </p:sp>
      <p:pic>
        <p:nvPicPr>
          <p:cNvPr id="1026" name="Picture 2" descr="Tawteen In-Country Value (ICV) Program">
            <a:extLst>
              <a:ext uri="{FF2B5EF4-FFF2-40B4-BE49-F238E27FC236}">
                <a16:creationId xmlns:a16="http://schemas.microsoft.com/office/drawing/2014/main" id="{A491E28D-EF23-2AAC-D9CA-0E0F8851A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6"/>
          <a:stretch/>
        </p:blipFill>
        <p:spPr bwMode="auto">
          <a:xfrm>
            <a:off x="7049199" y="622484"/>
            <a:ext cx="1425233" cy="8091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PING HAND LLC | ICV CERTIFICATE">
            <a:extLst>
              <a:ext uri="{FF2B5EF4-FFF2-40B4-BE49-F238E27FC236}">
                <a16:creationId xmlns:a16="http://schemas.microsoft.com/office/drawing/2014/main" id="{2B53DD46-326F-6C0B-E53D-3557B3F65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21" y="1781136"/>
            <a:ext cx="854430" cy="11809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DD9801CC-5E49-7595-B310-A5D8EBEBDF2B}"/>
              </a:ext>
            </a:extLst>
          </p:cNvPr>
          <p:cNvSpPr/>
          <p:nvPr/>
        </p:nvSpPr>
        <p:spPr>
          <a:xfrm>
            <a:off x="0" y="199215"/>
            <a:ext cx="3919087" cy="318971"/>
          </a:xfrm>
          <a:custGeom>
            <a:avLst/>
            <a:gdLst/>
            <a:ahLst/>
            <a:cxnLst/>
            <a:rect l="l" t="t" r="r" b="b"/>
            <a:pathLst>
              <a:path w="7838174" h="637942" extrusionOk="0">
                <a:moveTo>
                  <a:pt x="0" y="0"/>
                </a:moveTo>
                <a:lnTo>
                  <a:pt x="7838174" y="0"/>
                </a:lnTo>
                <a:lnTo>
                  <a:pt x="7838174" y="637942"/>
                </a:lnTo>
                <a:lnTo>
                  <a:pt x="0" y="637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4" name="Google Shape;243;p31">
            <a:extLst>
              <a:ext uri="{FF2B5EF4-FFF2-40B4-BE49-F238E27FC236}">
                <a16:creationId xmlns:a16="http://schemas.microsoft.com/office/drawing/2014/main" id="{BBF3D414-82CA-C287-AC56-D68087A2E67F}"/>
              </a:ext>
            </a:extLst>
          </p:cNvPr>
          <p:cNvSpPr txBox="1"/>
          <p:nvPr/>
        </p:nvSpPr>
        <p:spPr>
          <a:xfrm>
            <a:off x="173358" y="213444"/>
            <a:ext cx="437070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Process Flow</a:t>
            </a:r>
            <a:endParaRPr sz="1600" b="1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l" rtl="0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5" name="Google Shape;237;p31">
            <a:extLst>
              <a:ext uri="{FF2B5EF4-FFF2-40B4-BE49-F238E27FC236}">
                <a16:creationId xmlns:a16="http://schemas.microsoft.com/office/drawing/2014/main" id="{0412C3F5-4614-0CDB-7BF6-E3CAC8EA87FA}"/>
              </a:ext>
            </a:extLst>
          </p:cNvPr>
          <p:cNvGrpSpPr/>
          <p:nvPr/>
        </p:nvGrpSpPr>
        <p:grpSpPr>
          <a:xfrm>
            <a:off x="0" y="4898378"/>
            <a:ext cx="9144300" cy="245149"/>
            <a:chOff x="0" y="0"/>
            <a:chExt cx="4816592" cy="211200"/>
          </a:xfrm>
        </p:grpSpPr>
        <p:sp>
          <p:nvSpPr>
            <p:cNvPr id="6" name="Google Shape;238;p31">
              <a:extLst>
                <a:ext uri="{FF2B5EF4-FFF2-40B4-BE49-F238E27FC236}">
                  <a16:creationId xmlns:a16="http://schemas.microsoft.com/office/drawing/2014/main" id="{0D7F26F6-C7EC-15C5-8548-F83D03306721}"/>
                </a:ext>
              </a:extLst>
            </p:cNvPr>
            <p:cNvSpPr/>
            <p:nvPr/>
          </p:nvSpPr>
          <p:spPr>
            <a:xfrm>
              <a:off x="0" y="0"/>
              <a:ext cx="4816592" cy="211193"/>
            </a:xfrm>
            <a:custGeom>
              <a:avLst/>
              <a:gdLst/>
              <a:ahLst/>
              <a:cxnLst/>
              <a:rect l="l" t="t" r="r" b="b"/>
              <a:pathLst>
                <a:path w="4816592" h="21119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11193"/>
                  </a:lnTo>
                  <a:lnTo>
                    <a:pt x="0" y="211193"/>
                  </a:lnTo>
                  <a:close/>
                </a:path>
              </a:pathLst>
            </a:custGeom>
            <a:solidFill>
              <a:srgbClr val="0481E6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Google Shape;239;p31">
              <a:extLst>
                <a:ext uri="{FF2B5EF4-FFF2-40B4-BE49-F238E27FC236}">
                  <a16:creationId xmlns:a16="http://schemas.microsoft.com/office/drawing/2014/main" id="{23834BEE-76B4-4DD8-F2E0-D7439EA5A651}"/>
                </a:ext>
              </a:extLst>
            </p:cNvPr>
            <p:cNvSpPr txBox="1"/>
            <p:nvPr/>
          </p:nvSpPr>
          <p:spPr>
            <a:xfrm>
              <a:off x="0" y="0"/>
              <a:ext cx="48165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5594D6F0-7903-2096-33A1-7F4E6A2261E6}"/>
              </a:ext>
            </a:extLst>
          </p:cNvPr>
          <p:cNvCxnSpPr>
            <a:cxnSpLocks/>
            <a:stCxn id="235" idx="3"/>
            <a:endCxn id="239" idx="1"/>
          </p:cNvCxnSpPr>
          <p:nvPr/>
        </p:nvCxnSpPr>
        <p:spPr>
          <a:xfrm>
            <a:off x="2323551" y="1696551"/>
            <a:ext cx="907315" cy="715212"/>
          </a:xfrm>
          <a:prstGeom prst="bentConnector3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4AEC7A2F-6E0A-0C17-603C-629B745F5B54}"/>
              </a:ext>
            </a:extLst>
          </p:cNvPr>
          <p:cNvCxnSpPr>
            <a:cxnSpLocks/>
            <a:stCxn id="281" idx="3"/>
            <a:endCxn id="239" idx="1"/>
          </p:cNvCxnSpPr>
          <p:nvPr/>
        </p:nvCxnSpPr>
        <p:spPr>
          <a:xfrm flipV="1">
            <a:off x="2293108" y="2411763"/>
            <a:ext cx="937758" cy="60082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50CFF94F-EF3C-9747-80DB-C1D85ED67D91}"/>
              </a:ext>
            </a:extLst>
          </p:cNvPr>
          <p:cNvCxnSpPr>
            <a:cxnSpLocks/>
            <a:stCxn id="286" idx="1"/>
            <a:endCxn id="12" idx="0"/>
          </p:cNvCxnSpPr>
          <p:nvPr/>
        </p:nvCxnSpPr>
        <p:spPr>
          <a:xfrm rot="10800000" flipV="1">
            <a:off x="618379" y="877294"/>
            <a:ext cx="3076371" cy="567408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4" name="Connector: Elbow 223">
            <a:extLst>
              <a:ext uri="{FF2B5EF4-FFF2-40B4-BE49-F238E27FC236}">
                <a16:creationId xmlns:a16="http://schemas.microsoft.com/office/drawing/2014/main" id="{96004C92-3C09-1C79-B6C1-5B23ED1B922D}"/>
              </a:ext>
            </a:extLst>
          </p:cNvPr>
          <p:cNvCxnSpPr>
            <a:cxnSpLocks/>
            <a:stCxn id="256" idx="0"/>
            <a:endCxn id="286" idx="3"/>
          </p:cNvCxnSpPr>
          <p:nvPr/>
        </p:nvCxnSpPr>
        <p:spPr>
          <a:xfrm rot="16200000" flipV="1">
            <a:off x="5292788" y="632964"/>
            <a:ext cx="310457" cy="799117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4" name="Picture 253" descr="portfolio: Can your portfolio deliver 15-20% returns consistently? - The  Economic Times">
            <a:extLst>
              <a:ext uri="{FF2B5EF4-FFF2-40B4-BE49-F238E27FC236}">
                <a16:creationId xmlns:a16="http://schemas.microsoft.com/office/drawing/2014/main" id="{55AC8192-5CB7-F1F4-C16C-85B76AFE9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232" y="3292723"/>
            <a:ext cx="1369219" cy="9255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024">
            <a:extLst>
              <a:ext uri="{FF2B5EF4-FFF2-40B4-BE49-F238E27FC236}">
                <a16:creationId xmlns:a16="http://schemas.microsoft.com/office/drawing/2014/main" id="{69A69AD6-E18C-F97C-0E60-B1A31258DF17}"/>
              </a:ext>
            </a:extLst>
          </p:cNvPr>
          <p:cNvSpPr/>
          <p:nvPr/>
        </p:nvSpPr>
        <p:spPr>
          <a:xfrm>
            <a:off x="6605004" y="310283"/>
            <a:ext cx="2265447" cy="425548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27" name="Straight Arrow Connector 1026">
            <a:extLst>
              <a:ext uri="{FF2B5EF4-FFF2-40B4-BE49-F238E27FC236}">
                <a16:creationId xmlns:a16="http://schemas.microsoft.com/office/drawing/2014/main" id="{6B2ADCA5-729C-A6A5-DA71-F60AC1CAFEF1}"/>
              </a:ext>
            </a:extLst>
          </p:cNvPr>
          <p:cNvCxnSpPr>
            <a:cxnSpLocks/>
            <a:stCxn id="255" idx="3"/>
            <a:endCxn id="1025" idx="1"/>
          </p:cNvCxnSpPr>
          <p:nvPr/>
        </p:nvCxnSpPr>
        <p:spPr>
          <a:xfrm>
            <a:off x="6237220" y="2432703"/>
            <a:ext cx="367784" cy="532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31" name="TextBox 69">
            <a:extLst>
              <a:ext uri="{FF2B5EF4-FFF2-40B4-BE49-F238E27FC236}">
                <a16:creationId xmlns:a16="http://schemas.microsoft.com/office/drawing/2014/main" id="{B839C91E-EA30-0AD8-C873-A359D72182A6}"/>
              </a:ext>
            </a:extLst>
          </p:cNvPr>
          <p:cNvSpPr txBox="1"/>
          <p:nvPr/>
        </p:nvSpPr>
        <p:spPr>
          <a:xfrm>
            <a:off x="7338547" y="1454569"/>
            <a:ext cx="1001074" cy="2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050" b="1">
                <a:solidFill>
                  <a:schemeClr val="dk1"/>
                </a:solidFill>
                <a:latin typeface="Calibri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ICV score</a:t>
            </a:r>
          </a:p>
        </p:txBody>
      </p:sp>
      <p:sp>
        <p:nvSpPr>
          <p:cNvPr id="1032" name="TextBox 69">
            <a:extLst>
              <a:ext uri="{FF2B5EF4-FFF2-40B4-BE49-F238E27FC236}">
                <a16:creationId xmlns:a16="http://schemas.microsoft.com/office/drawing/2014/main" id="{AA52553F-528A-8E51-C882-BF1AF6E155CE}"/>
              </a:ext>
            </a:extLst>
          </p:cNvPr>
          <p:cNvSpPr txBox="1"/>
          <p:nvPr/>
        </p:nvSpPr>
        <p:spPr>
          <a:xfrm>
            <a:off x="7049199" y="2968151"/>
            <a:ext cx="1425233" cy="2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050" b="1">
                <a:solidFill>
                  <a:schemeClr val="dk1"/>
                </a:solidFill>
                <a:latin typeface="Calibri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ICV certificate</a:t>
            </a:r>
          </a:p>
        </p:txBody>
      </p:sp>
    </p:spTree>
    <p:extLst>
      <p:ext uri="{BB962C8B-B14F-4D97-AF65-F5344CB8AC3E}">
        <p14:creationId xmlns:p14="http://schemas.microsoft.com/office/powerpoint/2010/main" val="114048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>
          <a:extLst>
            <a:ext uri="{FF2B5EF4-FFF2-40B4-BE49-F238E27FC236}">
              <a16:creationId xmlns:a16="http://schemas.microsoft.com/office/drawing/2014/main" id="{47AA62A9-FE74-CDF9-4EFD-B0A40C926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" descr="1+ Million Computer Screen Icon Royalty-Free Images, Stock Photos &amp;  Pictures | Shutterstock">
            <a:extLst>
              <a:ext uri="{FF2B5EF4-FFF2-40B4-BE49-F238E27FC236}">
                <a16:creationId xmlns:a16="http://schemas.microsoft.com/office/drawing/2014/main" id="{2E83FC96-6743-6E62-DFA4-3250B034A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6044" r="12473" b="9947"/>
          <a:stretch/>
        </p:blipFill>
        <p:spPr bwMode="auto">
          <a:xfrm>
            <a:off x="1805453" y="1412898"/>
            <a:ext cx="518098" cy="56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" name="Rectangle 235">
            <a:extLst>
              <a:ext uri="{FF2B5EF4-FFF2-40B4-BE49-F238E27FC236}">
                <a16:creationId xmlns:a16="http://schemas.microsoft.com/office/drawing/2014/main" id="{0678EF0B-3412-06A0-0E77-6380CB153CD6}"/>
              </a:ext>
            </a:extLst>
          </p:cNvPr>
          <p:cNvSpPr/>
          <p:nvPr/>
        </p:nvSpPr>
        <p:spPr>
          <a:xfrm>
            <a:off x="1484019" y="1975781"/>
            <a:ext cx="1127623" cy="2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GB" sz="900" b="1">
                <a:solidFill>
                  <a:schemeClr val="dk1"/>
                </a:solidFill>
                <a:latin typeface="Calibri"/>
                <a:cs typeface="Calibri"/>
              </a:rPr>
              <a:t>ICV Web portal</a:t>
            </a:r>
            <a:endParaRPr lang="en-GB" sz="900" b="1" dirty="0">
              <a:solidFill>
                <a:schemeClr val="dk1"/>
              </a:solidFill>
              <a:latin typeface="Calibri"/>
              <a:cs typeface="Calibri"/>
            </a:endParaRPr>
          </a:p>
        </p:txBody>
      </p: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ACF801E9-E875-44FF-0DA1-C8A974D4933E}"/>
              </a:ext>
            </a:extLst>
          </p:cNvPr>
          <p:cNvCxnSpPr>
            <a:cxnSpLocks/>
            <a:stCxn id="240" idx="3"/>
            <a:endCxn id="247" idx="1"/>
          </p:cNvCxnSpPr>
          <p:nvPr/>
        </p:nvCxnSpPr>
        <p:spPr>
          <a:xfrm flipV="1">
            <a:off x="3889760" y="2430865"/>
            <a:ext cx="266320" cy="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47" name="Google Shape;2792;p27">
            <a:extLst>
              <a:ext uri="{FF2B5EF4-FFF2-40B4-BE49-F238E27FC236}">
                <a16:creationId xmlns:a16="http://schemas.microsoft.com/office/drawing/2014/main" id="{14A9D2D6-1692-B6A2-3E17-F5A59E17CE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6080" y="1981323"/>
            <a:ext cx="381304" cy="89908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TextBox 69">
            <a:extLst>
              <a:ext uri="{FF2B5EF4-FFF2-40B4-BE49-F238E27FC236}">
                <a16:creationId xmlns:a16="http://schemas.microsoft.com/office/drawing/2014/main" id="{A2BA04C7-0479-F327-518A-F4B8C1664729}"/>
              </a:ext>
            </a:extLst>
          </p:cNvPr>
          <p:cNvSpPr txBox="1"/>
          <p:nvPr/>
        </p:nvSpPr>
        <p:spPr>
          <a:xfrm>
            <a:off x="3805786" y="2900602"/>
            <a:ext cx="1001074" cy="2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050" b="1">
                <a:solidFill>
                  <a:schemeClr val="dk1"/>
                </a:solidFill>
                <a:latin typeface="Calibri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GenAI Bot</a:t>
            </a:r>
            <a:endParaRPr lang="en-US" dirty="0"/>
          </a:p>
        </p:txBody>
      </p:sp>
      <p:pic>
        <p:nvPicPr>
          <p:cNvPr id="255" name="Picture 254">
            <a:extLst>
              <a:ext uri="{FF2B5EF4-FFF2-40B4-BE49-F238E27FC236}">
                <a16:creationId xmlns:a16="http://schemas.microsoft.com/office/drawing/2014/main" id="{6F667591-1A59-7D26-46ED-711652746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457" y="2071254"/>
            <a:ext cx="779291" cy="7228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90218F08-347D-AFDA-838D-70ECCC81A9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288" t="8350" r="6708" b="9118"/>
          <a:stretch/>
        </p:blipFill>
        <p:spPr>
          <a:xfrm>
            <a:off x="5442871" y="1187751"/>
            <a:ext cx="538462" cy="47088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9" name="Google Shape;277;p5">
            <a:extLst>
              <a:ext uri="{FF2B5EF4-FFF2-40B4-BE49-F238E27FC236}">
                <a16:creationId xmlns:a16="http://schemas.microsoft.com/office/drawing/2014/main" id="{6BA330BB-1065-6506-9F79-9A893D49CF9B}"/>
              </a:ext>
            </a:extLst>
          </p:cNvPr>
          <p:cNvSpPr txBox="1"/>
          <p:nvPr/>
        </p:nvSpPr>
        <p:spPr>
          <a:xfrm>
            <a:off x="5079149" y="2739020"/>
            <a:ext cx="1346678" cy="4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1050" dirty="0">
                <a:sym typeface="Calibri"/>
              </a:rPr>
              <a:t>GenAI Based ICV score calculation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8FFB49C3-1465-DBCC-1381-EAADCED5AA1A}"/>
              </a:ext>
            </a:extLst>
          </p:cNvPr>
          <p:cNvCxnSpPr>
            <a:cxnSpLocks/>
            <a:stCxn id="247" idx="3"/>
            <a:endCxn id="255" idx="1"/>
          </p:cNvCxnSpPr>
          <p:nvPr/>
        </p:nvCxnSpPr>
        <p:spPr>
          <a:xfrm>
            <a:off x="4537384" y="2430865"/>
            <a:ext cx="785073" cy="183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00BEC11B-C272-8EA9-E41D-4BEE8938FC35}"/>
              </a:ext>
            </a:extLst>
          </p:cNvPr>
          <p:cNvCxnSpPr>
            <a:cxnSpLocks/>
            <a:stCxn id="12" idx="3"/>
            <a:endCxn id="235" idx="1"/>
          </p:cNvCxnSpPr>
          <p:nvPr/>
        </p:nvCxnSpPr>
        <p:spPr>
          <a:xfrm>
            <a:off x="882594" y="1691933"/>
            <a:ext cx="922859" cy="461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044F682-F12A-A1D5-30CE-31C0A8EA5FCD}"/>
              </a:ext>
            </a:extLst>
          </p:cNvPr>
          <p:cNvCxnSpPr>
            <a:cxnSpLocks/>
            <a:stCxn id="256" idx="2"/>
            <a:endCxn id="255" idx="0"/>
          </p:cNvCxnSpPr>
          <p:nvPr/>
        </p:nvCxnSpPr>
        <p:spPr>
          <a:xfrm>
            <a:off x="5712102" y="1658636"/>
            <a:ext cx="1" cy="41261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4C3E966-08C5-11BF-DC64-9F4F17A650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161" y="1444702"/>
            <a:ext cx="528433" cy="4944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6DF5770-4D0D-2572-0780-12F25B08EE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0080" y="1255401"/>
            <a:ext cx="318976" cy="318976"/>
          </a:xfrm>
          <a:prstGeom prst="rect">
            <a:avLst/>
          </a:prstGeom>
        </p:spPr>
      </p:pic>
      <p:pic>
        <p:nvPicPr>
          <p:cNvPr id="16" name="Picture 4" descr="Album, pictures, image, gallery, photos, photography icon">
            <a:extLst>
              <a:ext uri="{FF2B5EF4-FFF2-40B4-BE49-F238E27FC236}">
                <a16:creationId xmlns:a16="http://schemas.microsoft.com/office/drawing/2014/main" id="{DD2EA514-C2DA-3AE8-1A5D-FA1C044E2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28" y="1279326"/>
            <a:ext cx="301558" cy="30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69">
            <a:extLst>
              <a:ext uri="{FF2B5EF4-FFF2-40B4-BE49-F238E27FC236}">
                <a16:creationId xmlns:a16="http://schemas.microsoft.com/office/drawing/2014/main" id="{C711012C-633E-C6DE-3414-0DCC90C95EC5}"/>
              </a:ext>
            </a:extLst>
          </p:cNvPr>
          <p:cNvSpPr txBox="1"/>
          <p:nvPr/>
        </p:nvSpPr>
        <p:spPr>
          <a:xfrm>
            <a:off x="867956" y="1723689"/>
            <a:ext cx="10010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900" b="1">
                <a:solidFill>
                  <a:schemeClr val="dk1"/>
                </a:solidFill>
                <a:latin typeface="Calibri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Document Submission</a:t>
            </a:r>
            <a:endParaRPr lang="en-US" dirty="0"/>
          </a:p>
        </p:txBody>
      </p:sp>
      <p:sp>
        <p:nvSpPr>
          <p:cNvPr id="19" name="Google Shape;277;p5">
            <a:extLst>
              <a:ext uri="{FF2B5EF4-FFF2-40B4-BE49-F238E27FC236}">
                <a16:creationId xmlns:a16="http://schemas.microsoft.com/office/drawing/2014/main" id="{1A65797D-4954-ACBE-54F8-D586D19D9A0D}"/>
              </a:ext>
            </a:extLst>
          </p:cNvPr>
          <p:cNvSpPr txBox="1"/>
          <p:nvPr/>
        </p:nvSpPr>
        <p:spPr>
          <a:xfrm>
            <a:off x="123046" y="1953079"/>
            <a:ext cx="966656" cy="2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9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dirty="0">
                <a:sym typeface="Calibri"/>
              </a:rPr>
              <a:t>Applicant</a:t>
            </a:r>
            <a:endParaRPr dirty="0"/>
          </a:p>
        </p:txBody>
      </p:sp>
      <p:pic>
        <p:nvPicPr>
          <p:cNvPr id="239" name="Graphic 238">
            <a:extLst>
              <a:ext uri="{FF2B5EF4-FFF2-40B4-BE49-F238E27FC236}">
                <a16:creationId xmlns:a16="http://schemas.microsoft.com/office/drawing/2014/main" id="{C06D8079-89BF-4F3B-CE71-A960C2FD09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30866" y="2297535"/>
            <a:ext cx="228456" cy="228456"/>
          </a:xfrm>
          <a:prstGeom prst="rect">
            <a:avLst/>
          </a:prstGeom>
        </p:spPr>
      </p:pic>
      <p:pic>
        <p:nvPicPr>
          <p:cNvPr id="240" name="Picture 4" descr="Album, pictures, image, gallery, photos, photography icon">
            <a:extLst>
              <a:ext uri="{FF2B5EF4-FFF2-40B4-BE49-F238E27FC236}">
                <a16:creationId xmlns:a16="http://schemas.microsoft.com/office/drawing/2014/main" id="{6156157F-2938-7CEB-18AF-5E3B11FCA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177" y="2260074"/>
            <a:ext cx="341583" cy="34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" name="Rectangle 240">
            <a:extLst>
              <a:ext uri="{FF2B5EF4-FFF2-40B4-BE49-F238E27FC236}">
                <a16:creationId xmlns:a16="http://schemas.microsoft.com/office/drawing/2014/main" id="{23F2475D-106D-BEF2-B012-33C10EFA877C}"/>
              </a:ext>
            </a:extLst>
          </p:cNvPr>
          <p:cNvSpPr/>
          <p:nvPr/>
        </p:nvSpPr>
        <p:spPr>
          <a:xfrm>
            <a:off x="3098498" y="2550729"/>
            <a:ext cx="992074" cy="2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GB" sz="1050" b="1" dirty="0">
                <a:solidFill>
                  <a:schemeClr val="dk1"/>
                </a:solidFill>
                <a:latin typeface="Calibri"/>
                <a:cs typeface="Calibri"/>
              </a:rPr>
              <a:t>Documents</a:t>
            </a:r>
          </a:p>
        </p:txBody>
      </p:sp>
      <p:sp>
        <p:nvSpPr>
          <p:cNvPr id="244" name="TextBox 69">
            <a:extLst>
              <a:ext uri="{FF2B5EF4-FFF2-40B4-BE49-F238E27FC236}">
                <a16:creationId xmlns:a16="http://schemas.microsoft.com/office/drawing/2014/main" id="{69A14FC7-28B0-57E3-2F47-C432D2D33028}"/>
              </a:ext>
            </a:extLst>
          </p:cNvPr>
          <p:cNvSpPr txBox="1"/>
          <p:nvPr/>
        </p:nvSpPr>
        <p:spPr>
          <a:xfrm>
            <a:off x="4391890" y="2376121"/>
            <a:ext cx="1001074" cy="4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050" b="1">
                <a:solidFill>
                  <a:schemeClr val="dk1"/>
                </a:solidFill>
                <a:latin typeface="Calibri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Extraction</a:t>
            </a:r>
          </a:p>
        </p:txBody>
      </p:sp>
      <p:pic>
        <p:nvPicPr>
          <p:cNvPr id="271" name="Picture 2" descr="1+ Million Computer Screen Icon Royalty-Free Images, Stock Photos &amp;  Pictures | Shutterstock">
            <a:extLst>
              <a:ext uri="{FF2B5EF4-FFF2-40B4-BE49-F238E27FC236}">
                <a16:creationId xmlns:a16="http://schemas.microsoft.com/office/drawing/2014/main" id="{1F4877B2-7EB2-2475-71CC-01640D29B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6044" r="12473" b="9947"/>
          <a:stretch/>
        </p:blipFill>
        <p:spPr bwMode="auto">
          <a:xfrm>
            <a:off x="506027" y="2725689"/>
            <a:ext cx="524032" cy="57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" name="Rectangle 271">
            <a:extLst>
              <a:ext uri="{FF2B5EF4-FFF2-40B4-BE49-F238E27FC236}">
                <a16:creationId xmlns:a16="http://schemas.microsoft.com/office/drawing/2014/main" id="{FE23F5E9-9644-455E-F2AD-9FD095B82EBA}"/>
              </a:ext>
            </a:extLst>
          </p:cNvPr>
          <p:cNvSpPr/>
          <p:nvPr/>
        </p:nvSpPr>
        <p:spPr>
          <a:xfrm>
            <a:off x="254633" y="3281042"/>
            <a:ext cx="1127623" cy="4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GB" sz="900" b="1" dirty="0">
                <a:solidFill>
                  <a:schemeClr val="dk1"/>
                </a:solidFill>
                <a:latin typeface="Calibri"/>
                <a:cs typeface="Calibri"/>
              </a:rPr>
              <a:t>MOHRE Application</a:t>
            </a:r>
          </a:p>
        </p:txBody>
      </p: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3DEDBA19-EC12-989F-5B77-26E3B7CB6E9B}"/>
              </a:ext>
            </a:extLst>
          </p:cNvPr>
          <p:cNvCxnSpPr>
            <a:cxnSpLocks/>
            <a:stCxn id="271" idx="3"/>
            <a:endCxn id="281" idx="1"/>
          </p:cNvCxnSpPr>
          <p:nvPr/>
        </p:nvCxnSpPr>
        <p:spPr>
          <a:xfrm flipV="1">
            <a:off x="1030059" y="3012590"/>
            <a:ext cx="438283" cy="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1" name="Rectangle 280">
            <a:extLst>
              <a:ext uri="{FF2B5EF4-FFF2-40B4-BE49-F238E27FC236}">
                <a16:creationId xmlns:a16="http://schemas.microsoft.com/office/drawing/2014/main" id="{2F41A4A8-4025-DB56-E280-81CBD6433411}"/>
              </a:ext>
            </a:extLst>
          </p:cNvPr>
          <p:cNvSpPr/>
          <p:nvPr/>
        </p:nvSpPr>
        <p:spPr>
          <a:xfrm>
            <a:off x="1468342" y="2776528"/>
            <a:ext cx="824766" cy="4721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Employee</a:t>
            </a:r>
          </a:p>
          <a:p>
            <a:pPr algn="ctr"/>
            <a:r>
              <a:rPr lang="en-GB" sz="800" dirty="0"/>
              <a:t> Information's </a:t>
            </a:r>
            <a:endParaRPr lang="en-IN" sz="800" dirty="0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AA9CA79B-FB94-6090-43A6-AABFFCCF9BCA}"/>
              </a:ext>
            </a:extLst>
          </p:cNvPr>
          <p:cNvSpPr/>
          <p:nvPr/>
        </p:nvSpPr>
        <p:spPr>
          <a:xfrm>
            <a:off x="7329260" y="3048721"/>
            <a:ext cx="1127623" cy="2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GB" sz="1050" b="1" dirty="0">
                <a:solidFill>
                  <a:schemeClr val="dk1"/>
                </a:solidFill>
                <a:latin typeface="Calibri"/>
                <a:cs typeface="Calibri"/>
              </a:rPr>
              <a:t>ICV Web portal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ED4470E8-5623-3B2F-1A55-4A0BC716C18B}"/>
              </a:ext>
            </a:extLst>
          </p:cNvPr>
          <p:cNvSpPr/>
          <p:nvPr/>
        </p:nvSpPr>
        <p:spPr>
          <a:xfrm>
            <a:off x="3694749" y="725443"/>
            <a:ext cx="1353708" cy="30370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Feed Back for User</a:t>
            </a:r>
            <a:endParaRPr lang="en-IN" sz="1050" dirty="0"/>
          </a:p>
        </p:txBody>
      </p:sp>
      <p:pic>
        <p:nvPicPr>
          <p:cNvPr id="1026" name="Picture 2" descr="Tawteen In-Country Value (ICV) Program">
            <a:extLst>
              <a:ext uri="{FF2B5EF4-FFF2-40B4-BE49-F238E27FC236}">
                <a16:creationId xmlns:a16="http://schemas.microsoft.com/office/drawing/2014/main" id="{23B57854-D8FF-6C11-E838-240F8C41A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6"/>
          <a:stretch/>
        </p:blipFill>
        <p:spPr bwMode="auto">
          <a:xfrm>
            <a:off x="6754889" y="959510"/>
            <a:ext cx="943107" cy="5354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PING HAND LLC | ICV CERTIFICATE">
            <a:extLst>
              <a:ext uri="{FF2B5EF4-FFF2-40B4-BE49-F238E27FC236}">
                <a16:creationId xmlns:a16="http://schemas.microsoft.com/office/drawing/2014/main" id="{730D15B2-380D-33BE-3005-9E05D0A6B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952" y="773821"/>
            <a:ext cx="662642" cy="9040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4F597745-3A6F-0BB1-E2F6-FDC678F0AB04}"/>
              </a:ext>
            </a:extLst>
          </p:cNvPr>
          <p:cNvSpPr/>
          <p:nvPr/>
        </p:nvSpPr>
        <p:spPr>
          <a:xfrm>
            <a:off x="0" y="199215"/>
            <a:ext cx="3919087" cy="318971"/>
          </a:xfrm>
          <a:custGeom>
            <a:avLst/>
            <a:gdLst/>
            <a:ahLst/>
            <a:cxnLst/>
            <a:rect l="l" t="t" r="r" b="b"/>
            <a:pathLst>
              <a:path w="7838174" h="637942" extrusionOk="0">
                <a:moveTo>
                  <a:pt x="0" y="0"/>
                </a:moveTo>
                <a:lnTo>
                  <a:pt x="7838174" y="0"/>
                </a:lnTo>
                <a:lnTo>
                  <a:pt x="7838174" y="637942"/>
                </a:lnTo>
                <a:lnTo>
                  <a:pt x="0" y="637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4" name="Google Shape;243;p31">
            <a:extLst>
              <a:ext uri="{FF2B5EF4-FFF2-40B4-BE49-F238E27FC236}">
                <a16:creationId xmlns:a16="http://schemas.microsoft.com/office/drawing/2014/main" id="{A3F57199-E9E6-8C10-406A-461DF0C1882F}"/>
              </a:ext>
            </a:extLst>
          </p:cNvPr>
          <p:cNvSpPr txBox="1"/>
          <p:nvPr/>
        </p:nvSpPr>
        <p:spPr>
          <a:xfrm>
            <a:off x="173358" y="213444"/>
            <a:ext cx="437070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Process Flow</a:t>
            </a:r>
            <a:endParaRPr sz="1600" b="1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l" rtl="0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5" name="Google Shape;237;p31">
            <a:extLst>
              <a:ext uri="{FF2B5EF4-FFF2-40B4-BE49-F238E27FC236}">
                <a16:creationId xmlns:a16="http://schemas.microsoft.com/office/drawing/2014/main" id="{020EB7B8-3D89-95D1-61CB-60EBDF65EE73}"/>
              </a:ext>
            </a:extLst>
          </p:cNvPr>
          <p:cNvGrpSpPr/>
          <p:nvPr/>
        </p:nvGrpSpPr>
        <p:grpSpPr>
          <a:xfrm>
            <a:off x="0" y="4898378"/>
            <a:ext cx="9144300" cy="245149"/>
            <a:chOff x="0" y="0"/>
            <a:chExt cx="4816592" cy="211200"/>
          </a:xfrm>
        </p:grpSpPr>
        <p:sp>
          <p:nvSpPr>
            <p:cNvPr id="6" name="Google Shape;238;p31">
              <a:extLst>
                <a:ext uri="{FF2B5EF4-FFF2-40B4-BE49-F238E27FC236}">
                  <a16:creationId xmlns:a16="http://schemas.microsoft.com/office/drawing/2014/main" id="{61006664-11D3-E5F6-15BF-0177983A0F28}"/>
                </a:ext>
              </a:extLst>
            </p:cNvPr>
            <p:cNvSpPr/>
            <p:nvPr/>
          </p:nvSpPr>
          <p:spPr>
            <a:xfrm>
              <a:off x="0" y="0"/>
              <a:ext cx="4816592" cy="211193"/>
            </a:xfrm>
            <a:custGeom>
              <a:avLst/>
              <a:gdLst/>
              <a:ahLst/>
              <a:cxnLst/>
              <a:rect l="l" t="t" r="r" b="b"/>
              <a:pathLst>
                <a:path w="4816592" h="21119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11193"/>
                  </a:lnTo>
                  <a:lnTo>
                    <a:pt x="0" y="211193"/>
                  </a:lnTo>
                  <a:close/>
                </a:path>
              </a:pathLst>
            </a:custGeom>
            <a:solidFill>
              <a:srgbClr val="0481E6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Google Shape;239;p31">
              <a:extLst>
                <a:ext uri="{FF2B5EF4-FFF2-40B4-BE49-F238E27FC236}">
                  <a16:creationId xmlns:a16="http://schemas.microsoft.com/office/drawing/2014/main" id="{DEE15AEA-6E03-4893-CBE9-B888BBC88EDE}"/>
                </a:ext>
              </a:extLst>
            </p:cNvPr>
            <p:cNvSpPr txBox="1"/>
            <p:nvPr/>
          </p:nvSpPr>
          <p:spPr>
            <a:xfrm>
              <a:off x="0" y="0"/>
              <a:ext cx="48165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B04FE9E7-63DD-AF02-D3CD-562C2A0599CA}"/>
              </a:ext>
            </a:extLst>
          </p:cNvPr>
          <p:cNvCxnSpPr>
            <a:cxnSpLocks/>
            <a:stCxn id="235" idx="3"/>
            <a:endCxn id="239" idx="1"/>
          </p:cNvCxnSpPr>
          <p:nvPr/>
        </p:nvCxnSpPr>
        <p:spPr>
          <a:xfrm>
            <a:off x="2323551" y="1696551"/>
            <a:ext cx="907315" cy="715212"/>
          </a:xfrm>
          <a:prstGeom prst="bentConnector3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B73B2BE9-24A8-C259-812D-B665803905C8}"/>
              </a:ext>
            </a:extLst>
          </p:cNvPr>
          <p:cNvCxnSpPr>
            <a:cxnSpLocks/>
            <a:stCxn id="281" idx="3"/>
            <a:endCxn id="239" idx="1"/>
          </p:cNvCxnSpPr>
          <p:nvPr/>
        </p:nvCxnSpPr>
        <p:spPr>
          <a:xfrm flipV="1">
            <a:off x="2293108" y="2411763"/>
            <a:ext cx="937758" cy="60082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06D30272-29EE-8EC7-0AA4-65FE6D07C70B}"/>
              </a:ext>
            </a:extLst>
          </p:cNvPr>
          <p:cNvCxnSpPr>
            <a:cxnSpLocks/>
            <a:stCxn id="286" idx="1"/>
            <a:endCxn id="12" idx="0"/>
          </p:cNvCxnSpPr>
          <p:nvPr/>
        </p:nvCxnSpPr>
        <p:spPr>
          <a:xfrm rot="10800000" flipV="1">
            <a:off x="618379" y="877294"/>
            <a:ext cx="3076371" cy="567408"/>
          </a:xfrm>
          <a:prstGeom prst="bentConnector2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4" name="Connector: Elbow 223">
            <a:extLst>
              <a:ext uri="{FF2B5EF4-FFF2-40B4-BE49-F238E27FC236}">
                <a16:creationId xmlns:a16="http://schemas.microsoft.com/office/drawing/2014/main" id="{28B4CB2B-87EF-BEA1-602F-A3127AF24B40}"/>
              </a:ext>
            </a:extLst>
          </p:cNvPr>
          <p:cNvCxnSpPr>
            <a:cxnSpLocks/>
            <a:stCxn id="256" idx="0"/>
            <a:endCxn id="286" idx="3"/>
          </p:cNvCxnSpPr>
          <p:nvPr/>
        </p:nvCxnSpPr>
        <p:spPr>
          <a:xfrm rot="16200000" flipV="1">
            <a:off x="5225052" y="700700"/>
            <a:ext cx="310457" cy="663645"/>
          </a:xfrm>
          <a:prstGeom prst="bentConnector2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4" name="Picture 253" descr="portfolio: Can your portfolio deliver 15-20% returns consistently? - The  Economic Times">
            <a:extLst>
              <a:ext uri="{FF2B5EF4-FFF2-40B4-BE49-F238E27FC236}">
                <a16:creationId xmlns:a16="http://schemas.microsoft.com/office/drawing/2014/main" id="{2BC68471-47F5-51EC-633D-2BF097B7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71" y="3336930"/>
            <a:ext cx="929819" cy="6285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TextBox 69">
            <a:extLst>
              <a:ext uri="{FF2B5EF4-FFF2-40B4-BE49-F238E27FC236}">
                <a16:creationId xmlns:a16="http://schemas.microsoft.com/office/drawing/2014/main" id="{E7FA1EC1-6DFE-6DD7-756E-EDCDC67FDE0D}"/>
              </a:ext>
            </a:extLst>
          </p:cNvPr>
          <p:cNvSpPr txBox="1"/>
          <p:nvPr/>
        </p:nvSpPr>
        <p:spPr>
          <a:xfrm>
            <a:off x="6749487" y="1476592"/>
            <a:ext cx="1001074" cy="2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050" b="1">
                <a:solidFill>
                  <a:schemeClr val="dk1"/>
                </a:solidFill>
                <a:latin typeface="Calibri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ICV score</a:t>
            </a:r>
          </a:p>
        </p:txBody>
      </p:sp>
      <p:sp>
        <p:nvSpPr>
          <p:cNvPr id="1032" name="TextBox 69">
            <a:extLst>
              <a:ext uri="{FF2B5EF4-FFF2-40B4-BE49-F238E27FC236}">
                <a16:creationId xmlns:a16="http://schemas.microsoft.com/office/drawing/2014/main" id="{0D3C0C36-93FF-1598-0026-5EDBC71B286E}"/>
              </a:ext>
            </a:extLst>
          </p:cNvPr>
          <p:cNvSpPr txBox="1"/>
          <p:nvPr/>
        </p:nvSpPr>
        <p:spPr>
          <a:xfrm>
            <a:off x="6561299" y="3993885"/>
            <a:ext cx="1425233" cy="2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050" b="1">
                <a:solidFill>
                  <a:schemeClr val="dk1"/>
                </a:solidFill>
                <a:latin typeface="Calibri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Reports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4B0E70CE-2C9D-28B3-020D-052C3A864C2B}"/>
              </a:ext>
            </a:extLst>
          </p:cNvPr>
          <p:cNvCxnSpPr>
            <a:cxnSpLocks/>
            <a:stCxn id="255" idx="3"/>
            <a:endCxn id="254" idx="1"/>
          </p:cNvCxnSpPr>
          <p:nvPr/>
        </p:nvCxnSpPr>
        <p:spPr>
          <a:xfrm>
            <a:off x="6101748" y="2432703"/>
            <a:ext cx="658623" cy="1218481"/>
          </a:xfrm>
          <a:prstGeom prst="bentConnector3">
            <a:avLst>
              <a:gd name="adj1" fmla="val 39716"/>
            </a:avLst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49618B40-FDCA-2650-E73C-1B4705DD4718}"/>
              </a:ext>
            </a:extLst>
          </p:cNvPr>
          <p:cNvCxnSpPr>
            <a:cxnSpLocks/>
            <a:stCxn id="255" idx="3"/>
            <a:endCxn id="30" idx="1"/>
          </p:cNvCxnSpPr>
          <p:nvPr/>
        </p:nvCxnSpPr>
        <p:spPr>
          <a:xfrm flipV="1">
            <a:off x="6101748" y="1693393"/>
            <a:ext cx="513788" cy="73931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xtBox 69">
            <a:extLst>
              <a:ext uri="{FF2B5EF4-FFF2-40B4-BE49-F238E27FC236}">
                <a16:creationId xmlns:a16="http://schemas.microsoft.com/office/drawing/2014/main" id="{2563FE0F-56AD-D909-8192-002A32F93595}"/>
              </a:ext>
            </a:extLst>
          </p:cNvPr>
          <p:cNvSpPr txBox="1"/>
          <p:nvPr/>
        </p:nvSpPr>
        <p:spPr>
          <a:xfrm>
            <a:off x="8138160" y="1691933"/>
            <a:ext cx="1018539" cy="2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050" b="1">
                <a:solidFill>
                  <a:schemeClr val="dk1"/>
                </a:solidFill>
                <a:latin typeface="Calibri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ICV certificate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5B1B0E-7B81-9770-1620-5DEE6EE6B74A}"/>
              </a:ext>
            </a:extLst>
          </p:cNvPr>
          <p:cNvSpPr/>
          <p:nvPr/>
        </p:nvSpPr>
        <p:spPr>
          <a:xfrm>
            <a:off x="6615536" y="364108"/>
            <a:ext cx="2447169" cy="265856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CDDDB8B1-D6E8-B900-4B1F-F82410EAB920}"/>
              </a:ext>
            </a:extLst>
          </p:cNvPr>
          <p:cNvSpPr/>
          <p:nvPr/>
        </p:nvSpPr>
        <p:spPr>
          <a:xfrm>
            <a:off x="6695620" y="4221981"/>
            <a:ext cx="1127623" cy="2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GB" sz="1050" b="1" dirty="0">
                <a:solidFill>
                  <a:schemeClr val="dk1"/>
                </a:solidFill>
                <a:latin typeface="Calibri"/>
                <a:cs typeface="Calibri"/>
              </a:rPr>
              <a:t>AIQoD system</a:t>
            </a:r>
          </a:p>
        </p:txBody>
      </p: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7AD27BE5-EE7F-12CF-3BF3-8A1F23E1DFFA}"/>
              </a:ext>
            </a:extLst>
          </p:cNvPr>
          <p:cNvCxnSpPr>
            <a:cxnSpLocks/>
            <a:stCxn id="1026" idx="3"/>
            <a:endCxn id="1030" idx="1"/>
          </p:cNvCxnSpPr>
          <p:nvPr/>
        </p:nvCxnSpPr>
        <p:spPr>
          <a:xfrm flipV="1">
            <a:off x="7697996" y="1225827"/>
            <a:ext cx="647956" cy="138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2" name="TextBox 69">
            <a:extLst>
              <a:ext uri="{FF2B5EF4-FFF2-40B4-BE49-F238E27FC236}">
                <a16:creationId xmlns:a16="http://schemas.microsoft.com/office/drawing/2014/main" id="{ECA358BF-F618-BF1A-E8D6-2AF7716E059C}"/>
              </a:ext>
            </a:extLst>
          </p:cNvPr>
          <p:cNvSpPr txBox="1"/>
          <p:nvPr/>
        </p:nvSpPr>
        <p:spPr>
          <a:xfrm>
            <a:off x="7485995" y="955048"/>
            <a:ext cx="1001074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050" b="1">
                <a:solidFill>
                  <a:schemeClr val="dk1"/>
                </a:solidFill>
                <a:latin typeface="Calibri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Approved</a:t>
            </a:r>
          </a:p>
        </p:txBody>
      </p:sp>
      <p:cxnSp>
        <p:nvCxnSpPr>
          <p:cNvPr id="233" name="Connector: Elbow 232">
            <a:extLst>
              <a:ext uri="{FF2B5EF4-FFF2-40B4-BE49-F238E27FC236}">
                <a16:creationId xmlns:a16="http://schemas.microsoft.com/office/drawing/2014/main" id="{B9A0041F-BD4D-1746-8F4D-83198CB8CFBD}"/>
              </a:ext>
            </a:extLst>
          </p:cNvPr>
          <p:cNvCxnSpPr>
            <a:cxnSpLocks/>
            <a:stCxn id="1026" idx="3"/>
            <a:endCxn id="237" idx="1"/>
          </p:cNvCxnSpPr>
          <p:nvPr/>
        </p:nvCxnSpPr>
        <p:spPr>
          <a:xfrm>
            <a:off x="7697996" y="1227212"/>
            <a:ext cx="440164" cy="111838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7" name="Rectangle 236">
            <a:extLst>
              <a:ext uri="{FF2B5EF4-FFF2-40B4-BE49-F238E27FC236}">
                <a16:creationId xmlns:a16="http://schemas.microsoft.com/office/drawing/2014/main" id="{5C2D2EFD-58F8-15DF-D737-A3D0AE2A3C16}"/>
              </a:ext>
            </a:extLst>
          </p:cNvPr>
          <p:cNvSpPr/>
          <p:nvPr/>
        </p:nvSpPr>
        <p:spPr>
          <a:xfrm>
            <a:off x="8138160" y="2094759"/>
            <a:ext cx="860040" cy="5016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/>
              <a:t>Application Rejected</a:t>
            </a:r>
            <a:endParaRPr lang="en-IN" sz="800" b="1" dirty="0"/>
          </a:p>
        </p:txBody>
      </p:sp>
    </p:spTree>
    <p:extLst>
      <p:ext uri="{BB962C8B-B14F-4D97-AF65-F5344CB8AC3E}">
        <p14:creationId xmlns:p14="http://schemas.microsoft.com/office/powerpoint/2010/main" val="269516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>
          <a:extLst>
            <a:ext uri="{FF2B5EF4-FFF2-40B4-BE49-F238E27FC236}">
              <a16:creationId xmlns:a16="http://schemas.microsoft.com/office/drawing/2014/main" id="{18C757E2-3AED-9723-6D31-9192EDB64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792;p27">
            <a:extLst>
              <a:ext uri="{FF2B5EF4-FFF2-40B4-BE49-F238E27FC236}">
                <a16:creationId xmlns:a16="http://schemas.microsoft.com/office/drawing/2014/main" id="{9BF78007-D042-1A76-48B4-BB94870006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7658" y="2058591"/>
            <a:ext cx="381304" cy="89908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TextBox 69">
            <a:extLst>
              <a:ext uri="{FF2B5EF4-FFF2-40B4-BE49-F238E27FC236}">
                <a16:creationId xmlns:a16="http://schemas.microsoft.com/office/drawing/2014/main" id="{3E358C55-AF9F-A833-302A-39C5C622EA5C}"/>
              </a:ext>
            </a:extLst>
          </p:cNvPr>
          <p:cNvSpPr txBox="1"/>
          <p:nvPr/>
        </p:nvSpPr>
        <p:spPr>
          <a:xfrm>
            <a:off x="1103327" y="3081972"/>
            <a:ext cx="1001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/>
              <a:t>API Integration</a:t>
            </a:r>
          </a:p>
        </p:txBody>
      </p:sp>
      <p:pic>
        <p:nvPicPr>
          <p:cNvPr id="249" name="Graphic 248">
            <a:extLst>
              <a:ext uri="{FF2B5EF4-FFF2-40B4-BE49-F238E27FC236}">
                <a16:creationId xmlns:a16="http://schemas.microsoft.com/office/drawing/2014/main" id="{1AC2D125-5FA1-9951-B838-8434FF64A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78933" y="2513042"/>
            <a:ext cx="341583" cy="341583"/>
          </a:xfrm>
          <a:prstGeom prst="rect">
            <a:avLst/>
          </a:prstGeom>
        </p:spPr>
      </p:pic>
      <p:sp>
        <p:nvSpPr>
          <p:cNvPr id="6" name="Google Shape;277;p5">
            <a:extLst>
              <a:ext uri="{FF2B5EF4-FFF2-40B4-BE49-F238E27FC236}">
                <a16:creationId xmlns:a16="http://schemas.microsoft.com/office/drawing/2014/main" id="{4B8BF15B-2112-0444-1F70-92527B590867}"/>
              </a:ext>
            </a:extLst>
          </p:cNvPr>
          <p:cNvSpPr txBox="1"/>
          <p:nvPr/>
        </p:nvSpPr>
        <p:spPr>
          <a:xfrm>
            <a:off x="6430910" y="4321882"/>
            <a:ext cx="1346678" cy="4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1050" dirty="0">
                <a:sym typeface="Calibri"/>
              </a:rPr>
              <a:t>Standard Stamp Master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F5C34AC-95A4-C6C6-5BD1-E034AD4C4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78933" y="2513042"/>
            <a:ext cx="341583" cy="341583"/>
          </a:xfrm>
          <a:prstGeom prst="rect">
            <a:avLst/>
          </a:prstGeom>
        </p:spPr>
      </p:pic>
      <p:pic>
        <p:nvPicPr>
          <p:cNvPr id="4" name="Picture 4" descr="Album, pictures, image, gallery, photos, photography icon">
            <a:extLst>
              <a:ext uri="{FF2B5EF4-FFF2-40B4-BE49-F238E27FC236}">
                <a16:creationId xmlns:a16="http://schemas.microsoft.com/office/drawing/2014/main" id="{C2CADE2C-4D44-09FF-C83D-657B6E2D2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71" y="2475582"/>
            <a:ext cx="416502" cy="4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E4DDFE-6BB0-EF7A-B070-66226E431A75}"/>
              </a:ext>
            </a:extLst>
          </p:cNvPr>
          <p:cNvSpPr/>
          <p:nvPr/>
        </p:nvSpPr>
        <p:spPr>
          <a:xfrm>
            <a:off x="4346853" y="2970034"/>
            <a:ext cx="10311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Documents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E56550-4E58-233D-ECE5-95DEB0770F09}"/>
              </a:ext>
            </a:extLst>
          </p:cNvPr>
          <p:cNvCxnSpPr>
            <a:cxnSpLocks/>
            <a:stCxn id="4" idx="3"/>
            <a:endCxn id="14" idx="1"/>
          </p:cNvCxnSpPr>
          <p:nvPr/>
        </p:nvCxnSpPr>
        <p:spPr>
          <a:xfrm>
            <a:off x="5225873" y="2683833"/>
            <a:ext cx="1392382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Google Shape;2792;p27">
            <a:extLst>
              <a:ext uri="{FF2B5EF4-FFF2-40B4-BE49-F238E27FC236}">
                <a16:creationId xmlns:a16="http://schemas.microsoft.com/office/drawing/2014/main" id="{28D60137-2BB4-31D0-D58E-402D40D8B2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5025" y="1713753"/>
            <a:ext cx="381304" cy="8990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69">
            <a:extLst>
              <a:ext uri="{FF2B5EF4-FFF2-40B4-BE49-F238E27FC236}">
                <a16:creationId xmlns:a16="http://schemas.microsoft.com/office/drawing/2014/main" id="{08C79121-443B-BB79-BD46-D57159EAB399}"/>
              </a:ext>
            </a:extLst>
          </p:cNvPr>
          <p:cNvSpPr txBox="1"/>
          <p:nvPr/>
        </p:nvSpPr>
        <p:spPr>
          <a:xfrm>
            <a:off x="5392224" y="2726226"/>
            <a:ext cx="1001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/>
              <a:t>GenAI Based Data extraction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F87A22-D199-3579-778F-84E6706A4D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8255" y="2258626"/>
            <a:ext cx="916756" cy="8504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2A8784-446F-814D-E50F-1E8110507DE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288" t="8350" r="6708" b="9118"/>
          <a:stretch/>
        </p:blipFill>
        <p:spPr>
          <a:xfrm>
            <a:off x="6686987" y="1077950"/>
            <a:ext cx="779291" cy="68149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Google Shape;277;p5">
            <a:extLst>
              <a:ext uri="{FF2B5EF4-FFF2-40B4-BE49-F238E27FC236}">
                <a16:creationId xmlns:a16="http://schemas.microsoft.com/office/drawing/2014/main" id="{164E486E-94C3-1BFD-642B-6EBEF6BCD2BB}"/>
              </a:ext>
            </a:extLst>
          </p:cNvPr>
          <p:cNvSpPr txBox="1"/>
          <p:nvPr/>
        </p:nvSpPr>
        <p:spPr>
          <a:xfrm>
            <a:off x="5892761" y="812532"/>
            <a:ext cx="2422976" cy="2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2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1050" dirty="0">
                <a:sym typeface="Calibri"/>
              </a:rPr>
              <a:t>Stamp &amp; Signature Detection model</a:t>
            </a:r>
            <a:endParaRPr sz="1050" dirty="0"/>
          </a:p>
        </p:txBody>
      </p:sp>
      <p:sp>
        <p:nvSpPr>
          <p:cNvPr id="17" name="Google Shape;277;p5">
            <a:extLst>
              <a:ext uri="{FF2B5EF4-FFF2-40B4-BE49-F238E27FC236}">
                <a16:creationId xmlns:a16="http://schemas.microsoft.com/office/drawing/2014/main" id="{E642923D-99C4-1F3B-CC23-8B7C4D74F715}"/>
              </a:ext>
            </a:extLst>
          </p:cNvPr>
          <p:cNvSpPr txBox="1"/>
          <p:nvPr/>
        </p:nvSpPr>
        <p:spPr>
          <a:xfrm>
            <a:off x="6386362" y="3093651"/>
            <a:ext cx="1346678" cy="4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1050" dirty="0">
                <a:sym typeface="Calibri"/>
              </a:rPr>
              <a:t>Apply stamp validation rules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F4AD73-5F3B-EC17-9A5F-C7550C64E9DC}"/>
              </a:ext>
            </a:extLst>
          </p:cNvPr>
          <p:cNvCxnSpPr>
            <a:cxnSpLocks/>
            <a:stCxn id="20" idx="0"/>
            <a:endCxn id="17" idx="2"/>
          </p:cNvCxnSpPr>
          <p:nvPr/>
        </p:nvCxnSpPr>
        <p:spPr>
          <a:xfrm flipV="1">
            <a:off x="7059700" y="3555261"/>
            <a:ext cx="1" cy="36940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" name="Picture 19" descr="A picture containing room, scene, building&#10;&#10;Description automatically generated">
            <a:extLst>
              <a:ext uri="{FF2B5EF4-FFF2-40B4-BE49-F238E27FC236}">
                <a16:creationId xmlns:a16="http://schemas.microsoft.com/office/drawing/2014/main" id="{6BF50167-D8ED-4765-6C5B-A3DA4B41A0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5701" y="3924666"/>
            <a:ext cx="347998" cy="376716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2597E57-5EB6-E4CA-E25D-A3BB52AA43A9}"/>
              </a:ext>
            </a:extLst>
          </p:cNvPr>
          <p:cNvCxnSpPr>
            <a:cxnSpLocks/>
            <a:stCxn id="15" idx="2"/>
            <a:endCxn id="14" idx="0"/>
          </p:cNvCxnSpPr>
          <p:nvPr/>
        </p:nvCxnSpPr>
        <p:spPr>
          <a:xfrm>
            <a:off x="7076633" y="1759440"/>
            <a:ext cx="0" cy="49918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8" descr="Love the detail in the new mail icon – The envelope has a paper-like  texture, and it shows the address to Apple Park, California 95014. :  MacOSBeta">
            <a:extLst>
              <a:ext uri="{FF2B5EF4-FFF2-40B4-BE49-F238E27FC236}">
                <a16:creationId xmlns:a16="http://schemas.microsoft.com/office/drawing/2014/main" id="{4E2740A4-EAFC-FD1A-3C10-C918D6C42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282" y="109696"/>
            <a:ext cx="384981" cy="34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3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>
          <a:extLst>
            <a:ext uri="{FF2B5EF4-FFF2-40B4-BE49-F238E27FC236}">
              <a16:creationId xmlns:a16="http://schemas.microsoft.com/office/drawing/2014/main" id="{2320430A-4764-C1CE-7F8C-90EA135E9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+ Million Computer Screen Icon Royalty-Free Images, Stock Photos &amp;  Pictures | Shutterstock">
            <a:extLst>
              <a:ext uri="{FF2B5EF4-FFF2-40B4-BE49-F238E27FC236}">
                <a16:creationId xmlns:a16="http://schemas.microsoft.com/office/drawing/2014/main" id="{C2998662-A1C7-5AC8-6B65-DFB641989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6044" r="12473" b="9947"/>
          <a:stretch/>
        </p:blipFill>
        <p:spPr bwMode="auto">
          <a:xfrm>
            <a:off x="1158518" y="1205186"/>
            <a:ext cx="373728" cy="40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D962E0-B238-78F9-0F95-999C93A2C30B}"/>
              </a:ext>
            </a:extLst>
          </p:cNvPr>
          <p:cNvSpPr/>
          <p:nvPr/>
        </p:nvSpPr>
        <p:spPr>
          <a:xfrm>
            <a:off x="832428" y="1591223"/>
            <a:ext cx="1127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Smart Machine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2C2462F-D3BA-2B97-4B73-ACB2C4439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12" y="1203567"/>
            <a:ext cx="425940" cy="42594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393E17-9181-067F-90A3-9AD405B32B86}"/>
              </a:ext>
            </a:extLst>
          </p:cNvPr>
          <p:cNvCxnSpPr>
            <a:cxnSpLocks/>
            <a:stCxn id="8" idx="3"/>
            <a:endCxn id="2" idx="1"/>
          </p:cNvCxnSpPr>
          <p:nvPr/>
        </p:nvCxnSpPr>
        <p:spPr>
          <a:xfrm flipV="1">
            <a:off x="705152" y="1409798"/>
            <a:ext cx="453366" cy="6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2495A-F117-5403-6482-A5D3A9AD3869}"/>
              </a:ext>
            </a:extLst>
          </p:cNvPr>
          <p:cNvSpPr/>
          <p:nvPr/>
        </p:nvSpPr>
        <p:spPr>
          <a:xfrm>
            <a:off x="208506" y="1640184"/>
            <a:ext cx="532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User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35F1FE-D99C-5C3F-8B30-50AD0FDFC5A7}"/>
              </a:ext>
            </a:extLst>
          </p:cNvPr>
          <p:cNvSpPr/>
          <p:nvPr/>
        </p:nvSpPr>
        <p:spPr>
          <a:xfrm>
            <a:off x="618111" y="1203567"/>
            <a:ext cx="532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Scan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41E226-16BB-A4E5-C7D6-A509FAB8FCC3}"/>
              </a:ext>
            </a:extLst>
          </p:cNvPr>
          <p:cNvSpPr/>
          <p:nvPr/>
        </p:nvSpPr>
        <p:spPr>
          <a:xfrm>
            <a:off x="148279" y="946501"/>
            <a:ext cx="1868557" cy="3301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1" name="Picture 2" descr="1+ Million Computer Screen Icon Royalty-Free Images, Stock Photos &amp;  Pictures | Shutterstock">
            <a:extLst>
              <a:ext uri="{FF2B5EF4-FFF2-40B4-BE49-F238E27FC236}">
                <a16:creationId xmlns:a16="http://schemas.microsoft.com/office/drawing/2014/main" id="{DC997F9C-F914-6C67-D034-7C853FF89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6044" r="12473" b="9947"/>
          <a:stretch/>
        </p:blipFill>
        <p:spPr bwMode="auto">
          <a:xfrm>
            <a:off x="1191652" y="2271988"/>
            <a:ext cx="373728" cy="40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9B20E1-87E4-EAB9-9A9C-DF347EF84342}"/>
              </a:ext>
            </a:extLst>
          </p:cNvPr>
          <p:cNvSpPr/>
          <p:nvPr/>
        </p:nvSpPr>
        <p:spPr>
          <a:xfrm>
            <a:off x="865562" y="2658025"/>
            <a:ext cx="1127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Smart Machine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7300FE56-8140-CC23-B5A1-09DC6B362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46" y="2270369"/>
            <a:ext cx="425940" cy="42594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16D9C1A-CED5-F231-D53D-BE3813400DC6}"/>
              </a:ext>
            </a:extLst>
          </p:cNvPr>
          <p:cNvCxnSpPr>
            <a:cxnSpLocks/>
            <a:stCxn id="23" idx="3"/>
            <a:endCxn id="21" idx="1"/>
          </p:cNvCxnSpPr>
          <p:nvPr/>
        </p:nvCxnSpPr>
        <p:spPr>
          <a:xfrm flipV="1">
            <a:off x="738286" y="2476600"/>
            <a:ext cx="453366" cy="6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02796A8-E42B-2A1C-9FCF-E1ACC38D811B}"/>
              </a:ext>
            </a:extLst>
          </p:cNvPr>
          <p:cNvSpPr/>
          <p:nvPr/>
        </p:nvSpPr>
        <p:spPr>
          <a:xfrm>
            <a:off x="241640" y="2706986"/>
            <a:ext cx="532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User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F2FE76-C420-2AB5-DAD0-A40826195B35}"/>
              </a:ext>
            </a:extLst>
          </p:cNvPr>
          <p:cNvSpPr/>
          <p:nvPr/>
        </p:nvSpPr>
        <p:spPr>
          <a:xfrm>
            <a:off x="651245" y="2270369"/>
            <a:ext cx="532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Scan</a:t>
            </a:r>
          </a:p>
        </p:txBody>
      </p:sp>
      <p:pic>
        <p:nvPicPr>
          <p:cNvPr id="27" name="Picture 2" descr="1+ Million Computer Screen Icon Royalty-Free Images, Stock Photos &amp;  Pictures | Shutterstock">
            <a:extLst>
              <a:ext uri="{FF2B5EF4-FFF2-40B4-BE49-F238E27FC236}">
                <a16:creationId xmlns:a16="http://schemas.microsoft.com/office/drawing/2014/main" id="{52F4CF4B-C09E-9535-1B2C-646D95355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6044" r="12473" b="9947"/>
          <a:stretch/>
        </p:blipFill>
        <p:spPr bwMode="auto">
          <a:xfrm>
            <a:off x="1183642" y="3352721"/>
            <a:ext cx="373728" cy="40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6B2C1F4-4D87-552A-EEE6-EE7027759C10}"/>
              </a:ext>
            </a:extLst>
          </p:cNvPr>
          <p:cNvSpPr/>
          <p:nvPr/>
        </p:nvSpPr>
        <p:spPr>
          <a:xfrm>
            <a:off x="857552" y="3738758"/>
            <a:ext cx="1127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Smart Machine</a:t>
            </a: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4D7EC405-CA6A-64AC-B9DD-8A8D06AE2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36" y="3351102"/>
            <a:ext cx="425940" cy="42594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6281763-FAE2-BCBB-AA8F-A37EF5F83E13}"/>
              </a:ext>
            </a:extLst>
          </p:cNvPr>
          <p:cNvCxnSpPr>
            <a:cxnSpLocks/>
            <a:stCxn id="29" idx="3"/>
            <a:endCxn id="27" idx="1"/>
          </p:cNvCxnSpPr>
          <p:nvPr/>
        </p:nvCxnSpPr>
        <p:spPr>
          <a:xfrm flipV="1">
            <a:off x="730276" y="3557333"/>
            <a:ext cx="453366" cy="6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4" name="Rectangle 223">
            <a:extLst>
              <a:ext uri="{FF2B5EF4-FFF2-40B4-BE49-F238E27FC236}">
                <a16:creationId xmlns:a16="http://schemas.microsoft.com/office/drawing/2014/main" id="{79DC06AA-E835-E885-471E-68AF1F917CF8}"/>
              </a:ext>
            </a:extLst>
          </p:cNvPr>
          <p:cNvSpPr/>
          <p:nvPr/>
        </p:nvSpPr>
        <p:spPr>
          <a:xfrm>
            <a:off x="233630" y="3787719"/>
            <a:ext cx="532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User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8E4BE1E3-8318-BAFA-4F7A-523B6B58F36E}"/>
              </a:ext>
            </a:extLst>
          </p:cNvPr>
          <p:cNvSpPr/>
          <p:nvPr/>
        </p:nvSpPr>
        <p:spPr>
          <a:xfrm>
            <a:off x="643235" y="3351102"/>
            <a:ext cx="532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Scan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A0C8865F-43B6-9E05-7562-D88F13256332}"/>
              </a:ext>
            </a:extLst>
          </p:cNvPr>
          <p:cNvSpPr/>
          <p:nvPr/>
        </p:nvSpPr>
        <p:spPr>
          <a:xfrm>
            <a:off x="393147" y="1873610"/>
            <a:ext cx="112762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Embassy 1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0F90BEB4-9DEC-4996-7854-0EF2A6B9F7B6}"/>
              </a:ext>
            </a:extLst>
          </p:cNvPr>
          <p:cNvSpPr/>
          <p:nvPr/>
        </p:nvSpPr>
        <p:spPr>
          <a:xfrm>
            <a:off x="353661" y="2907953"/>
            <a:ext cx="112762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Embassy 2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AC1E964D-27E1-166F-50FF-B04A6A973F8E}"/>
              </a:ext>
            </a:extLst>
          </p:cNvPr>
          <p:cNvSpPr/>
          <p:nvPr/>
        </p:nvSpPr>
        <p:spPr>
          <a:xfrm>
            <a:off x="413470" y="4009403"/>
            <a:ext cx="927249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Embassy 3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0A4A0C2C-D4F4-FA68-70D3-7F245A22D3A6}"/>
              </a:ext>
            </a:extLst>
          </p:cNvPr>
          <p:cNvSpPr/>
          <p:nvPr/>
        </p:nvSpPr>
        <p:spPr>
          <a:xfrm>
            <a:off x="2870422" y="946501"/>
            <a:ext cx="1073426" cy="32123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39" name="Picture 2" descr="1+ Million Computer Screen Icon Royalty-Free Images, Stock Photos &amp;  Pictures | Shutterstock">
            <a:extLst>
              <a:ext uri="{FF2B5EF4-FFF2-40B4-BE49-F238E27FC236}">
                <a16:creationId xmlns:a16="http://schemas.microsoft.com/office/drawing/2014/main" id="{91DE9005-A4FD-B2C8-E02B-3914D3563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6044" r="12473" b="9947"/>
          <a:stretch/>
        </p:blipFill>
        <p:spPr bwMode="auto">
          <a:xfrm>
            <a:off x="3166153" y="2235263"/>
            <a:ext cx="481962" cy="5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" name="Rectangle 239">
            <a:extLst>
              <a:ext uri="{FF2B5EF4-FFF2-40B4-BE49-F238E27FC236}">
                <a16:creationId xmlns:a16="http://schemas.microsoft.com/office/drawing/2014/main" id="{39C03278-629A-0588-6125-D1E2DDE9A2AC}"/>
              </a:ext>
            </a:extLst>
          </p:cNvPr>
          <p:cNvSpPr/>
          <p:nvPr/>
        </p:nvSpPr>
        <p:spPr>
          <a:xfrm>
            <a:off x="2843323" y="2766363"/>
            <a:ext cx="1127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EDAS system</a:t>
            </a:r>
          </a:p>
        </p:txBody>
      </p: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0C952FA3-F9DB-9434-D2D2-3941D4B10600}"/>
              </a:ext>
            </a:extLst>
          </p:cNvPr>
          <p:cNvCxnSpPr>
            <a:cxnSpLocks/>
          </p:cNvCxnSpPr>
          <p:nvPr/>
        </p:nvCxnSpPr>
        <p:spPr>
          <a:xfrm>
            <a:off x="2074333" y="2268767"/>
            <a:ext cx="796089" cy="16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19E8E196-46B4-8B23-5575-B7DB53A65F45}"/>
              </a:ext>
            </a:extLst>
          </p:cNvPr>
          <p:cNvCxnSpPr>
            <a:cxnSpLocks/>
          </p:cNvCxnSpPr>
          <p:nvPr/>
        </p:nvCxnSpPr>
        <p:spPr>
          <a:xfrm flipH="1">
            <a:off x="1993185" y="3029513"/>
            <a:ext cx="87723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7" name="Rectangle 266">
            <a:extLst>
              <a:ext uri="{FF2B5EF4-FFF2-40B4-BE49-F238E27FC236}">
                <a16:creationId xmlns:a16="http://schemas.microsoft.com/office/drawing/2014/main" id="{5CC1119F-C2B5-DE84-2DB7-916BE6607CE7}"/>
              </a:ext>
            </a:extLst>
          </p:cNvPr>
          <p:cNvSpPr/>
          <p:nvPr/>
        </p:nvSpPr>
        <p:spPr>
          <a:xfrm>
            <a:off x="1827412" y="2071051"/>
            <a:ext cx="1127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Request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9F62A8ED-1975-E5F2-EFC3-7A4779EF2351}"/>
              </a:ext>
            </a:extLst>
          </p:cNvPr>
          <p:cNvSpPr/>
          <p:nvPr/>
        </p:nvSpPr>
        <p:spPr>
          <a:xfrm>
            <a:off x="1875382" y="2835623"/>
            <a:ext cx="1127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Response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A6268258-8C71-6FC1-EE6C-329A01FB3942}"/>
              </a:ext>
            </a:extLst>
          </p:cNvPr>
          <p:cNvSpPr/>
          <p:nvPr/>
        </p:nvSpPr>
        <p:spPr>
          <a:xfrm>
            <a:off x="4972138" y="692258"/>
            <a:ext cx="4023583" cy="375898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0" name="Google Shape;277;p5">
            <a:extLst>
              <a:ext uri="{FF2B5EF4-FFF2-40B4-BE49-F238E27FC236}">
                <a16:creationId xmlns:a16="http://schemas.microsoft.com/office/drawing/2014/main" id="{157A251E-4BA2-4140-61FD-E92A46B5C026}"/>
              </a:ext>
            </a:extLst>
          </p:cNvPr>
          <p:cNvSpPr txBox="1"/>
          <p:nvPr/>
        </p:nvSpPr>
        <p:spPr>
          <a:xfrm>
            <a:off x="6625935" y="4166604"/>
            <a:ext cx="1694468" cy="2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1050" dirty="0">
                <a:sym typeface="Calibri"/>
              </a:rPr>
              <a:t>Standard Stamp Master </a:t>
            </a:r>
          </a:p>
        </p:txBody>
      </p:sp>
      <p:pic>
        <p:nvPicPr>
          <p:cNvPr id="291" name="Graphic 290">
            <a:extLst>
              <a:ext uri="{FF2B5EF4-FFF2-40B4-BE49-F238E27FC236}">
                <a16:creationId xmlns:a16="http://schemas.microsoft.com/office/drawing/2014/main" id="{DC867D45-4E4C-A519-9763-45E8703694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2499" y="2473578"/>
            <a:ext cx="341583" cy="341583"/>
          </a:xfrm>
          <a:prstGeom prst="rect">
            <a:avLst/>
          </a:prstGeom>
        </p:spPr>
      </p:pic>
      <p:pic>
        <p:nvPicPr>
          <p:cNvPr id="292" name="Picture 4" descr="Album, pictures, image, gallery, photos, photography icon">
            <a:extLst>
              <a:ext uri="{FF2B5EF4-FFF2-40B4-BE49-F238E27FC236}">
                <a16:creationId xmlns:a16="http://schemas.microsoft.com/office/drawing/2014/main" id="{1E6FD345-E917-8018-07BE-B0D1B4D92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37" y="2436118"/>
            <a:ext cx="416502" cy="4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" name="Rectangle 292">
            <a:extLst>
              <a:ext uri="{FF2B5EF4-FFF2-40B4-BE49-F238E27FC236}">
                <a16:creationId xmlns:a16="http://schemas.microsoft.com/office/drawing/2014/main" id="{128671D0-32A8-658A-3622-46920BDA74CB}"/>
              </a:ext>
            </a:extLst>
          </p:cNvPr>
          <p:cNvSpPr/>
          <p:nvPr/>
        </p:nvSpPr>
        <p:spPr>
          <a:xfrm>
            <a:off x="5025489" y="2922255"/>
            <a:ext cx="10311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Documents</a:t>
            </a:r>
          </a:p>
        </p:txBody>
      </p:sp>
      <p:pic>
        <p:nvPicPr>
          <p:cNvPr id="295" name="Google Shape;2792;p27">
            <a:extLst>
              <a:ext uri="{FF2B5EF4-FFF2-40B4-BE49-F238E27FC236}">
                <a16:creationId xmlns:a16="http://schemas.microsoft.com/office/drawing/2014/main" id="{73DDF679-789F-8129-20BE-2254F638084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9811" y="1674289"/>
            <a:ext cx="381304" cy="89908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TextBox 69">
            <a:extLst>
              <a:ext uri="{FF2B5EF4-FFF2-40B4-BE49-F238E27FC236}">
                <a16:creationId xmlns:a16="http://schemas.microsoft.com/office/drawing/2014/main" id="{192387E8-C777-8892-8BCD-2FE0AAB58FFE}"/>
              </a:ext>
            </a:extLst>
          </p:cNvPr>
          <p:cNvSpPr txBox="1"/>
          <p:nvPr/>
        </p:nvSpPr>
        <p:spPr>
          <a:xfrm>
            <a:off x="5990044" y="2691906"/>
            <a:ext cx="10010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/>
              <a:t>GenAI Based Data extraction</a:t>
            </a:r>
          </a:p>
        </p:txBody>
      </p:sp>
      <p:pic>
        <p:nvPicPr>
          <p:cNvPr id="297" name="Picture 296">
            <a:extLst>
              <a:ext uri="{FF2B5EF4-FFF2-40B4-BE49-F238E27FC236}">
                <a16:creationId xmlns:a16="http://schemas.microsoft.com/office/drawing/2014/main" id="{B69B0343-7C6D-0C09-BB7F-7020F28BCB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724" y="2219162"/>
            <a:ext cx="916756" cy="8504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92C9CC55-2B72-F475-72CF-576305C90B5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288" t="8350" r="6708" b="9118"/>
          <a:stretch/>
        </p:blipFill>
        <p:spPr>
          <a:xfrm>
            <a:off x="7100456" y="1038486"/>
            <a:ext cx="779291" cy="68149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9" name="Google Shape;277;p5">
            <a:extLst>
              <a:ext uri="{FF2B5EF4-FFF2-40B4-BE49-F238E27FC236}">
                <a16:creationId xmlns:a16="http://schemas.microsoft.com/office/drawing/2014/main" id="{C74162E4-C138-6A0F-B586-6FF7C3533906}"/>
              </a:ext>
            </a:extLst>
          </p:cNvPr>
          <p:cNvSpPr txBox="1"/>
          <p:nvPr/>
        </p:nvSpPr>
        <p:spPr>
          <a:xfrm>
            <a:off x="6332984" y="672033"/>
            <a:ext cx="2422976" cy="4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2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1000" dirty="0">
                <a:sym typeface="Calibri"/>
              </a:rPr>
              <a:t>Stamp &amp; Signature </a:t>
            </a:r>
          </a:p>
          <a:p>
            <a:r>
              <a:rPr lang="en-US" sz="1000" dirty="0">
                <a:sym typeface="Calibri"/>
              </a:rPr>
              <a:t>Detection model</a:t>
            </a:r>
            <a:endParaRPr sz="1000" dirty="0"/>
          </a:p>
        </p:txBody>
      </p:sp>
      <p:sp>
        <p:nvSpPr>
          <p:cNvPr id="300" name="Google Shape;277;p5">
            <a:extLst>
              <a:ext uri="{FF2B5EF4-FFF2-40B4-BE49-F238E27FC236}">
                <a16:creationId xmlns:a16="http://schemas.microsoft.com/office/drawing/2014/main" id="{08E68A50-293D-090E-EDAD-A24132EB37CA}"/>
              </a:ext>
            </a:extLst>
          </p:cNvPr>
          <p:cNvSpPr txBox="1"/>
          <p:nvPr/>
        </p:nvSpPr>
        <p:spPr>
          <a:xfrm>
            <a:off x="6799831" y="3054187"/>
            <a:ext cx="1346678" cy="4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1050" dirty="0">
                <a:sym typeface="Calibri"/>
              </a:rPr>
              <a:t>Apply stamp validation rules</a:t>
            </a:r>
          </a:p>
        </p:txBody>
      </p: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C21BB600-691C-E23F-F7EF-F472EA621689}"/>
              </a:ext>
            </a:extLst>
          </p:cNvPr>
          <p:cNvCxnSpPr>
            <a:cxnSpLocks/>
            <a:stCxn id="302" idx="0"/>
            <a:endCxn id="300" idx="2"/>
          </p:cNvCxnSpPr>
          <p:nvPr/>
        </p:nvCxnSpPr>
        <p:spPr>
          <a:xfrm flipV="1">
            <a:off x="7473169" y="3515797"/>
            <a:ext cx="1" cy="32169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2" name="Picture 301" descr="A picture containing room, scene, building&#10;&#10;Description automatically generated">
            <a:extLst>
              <a:ext uri="{FF2B5EF4-FFF2-40B4-BE49-F238E27FC236}">
                <a16:creationId xmlns:a16="http://schemas.microsoft.com/office/drawing/2014/main" id="{4DAC88FC-202F-073D-385A-603AB87E51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9170" y="3837496"/>
            <a:ext cx="347998" cy="376716"/>
          </a:xfrm>
          <a:prstGeom prst="rect">
            <a:avLst/>
          </a:prstGeom>
        </p:spPr>
      </p:pic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9A2B3050-91E1-667E-D46B-56B90176CBE8}"/>
              </a:ext>
            </a:extLst>
          </p:cNvPr>
          <p:cNvCxnSpPr>
            <a:cxnSpLocks/>
            <a:stCxn id="298" idx="2"/>
            <a:endCxn id="297" idx="0"/>
          </p:cNvCxnSpPr>
          <p:nvPr/>
        </p:nvCxnSpPr>
        <p:spPr>
          <a:xfrm>
            <a:off x="7490102" y="1719976"/>
            <a:ext cx="0" cy="49918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F7CAA240-2559-D013-292E-CE116666DD5B}"/>
              </a:ext>
            </a:extLst>
          </p:cNvPr>
          <p:cNvCxnSpPr>
            <a:cxnSpLocks/>
            <a:stCxn id="292" idx="3"/>
            <a:endCxn id="297" idx="1"/>
          </p:cNvCxnSpPr>
          <p:nvPr/>
        </p:nvCxnSpPr>
        <p:spPr>
          <a:xfrm>
            <a:off x="5949439" y="2644369"/>
            <a:ext cx="108228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4DBA4607-BFEF-78CC-F4FB-A2834EB0B0F5}"/>
              </a:ext>
            </a:extLst>
          </p:cNvPr>
          <p:cNvCxnSpPr>
            <a:cxnSpLocks/>
          </p:cNvCxnSpPr>
          <p:nvPr/>
        </p:nvCxnSpPr>
        <p:spPr>
          <a:xfrm flipV="1">
            <a:off x="3943848" y="2270369"/>
            <a:ext cx="1028290" cy="124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3" name="Google Shape;275;p5">
            <a:extLst>
              <a:ext uri="{FF2B5EF4-FFF2-40B4-BE49-F238E27FC236}">
                <a16:creationId xmlns:a16="http://schemas.microsoft.com/office/drawing/2014/main" id="{A1C359B8-56A4-0977-E844-20CB87741C9E}"/>
              </a:ext>
            </a:extLst>
          </p:cNvPr>
          <p:cNvSpPr txBox="1"/>
          <p:nvPr/>
        </p:nvSpPr>
        <p:spPr>
          <a:xfrm>
            <a:off x="3967519" y="2481152"/>
            <a:ext cx="1014185" cy="26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2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900" dirty="0">
                <a:sym typeface="Calibri"/>
              </a:rPr>
              <a:t> API Integration</a:t>
            </a:r>
            <a:endParaRPr sz="900" dirty="0"/>
          </a:p>
        </p:txBody>
      </p: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182D61F0-4298-16CE-97C7-7B80F40CE2B9}"/>
              </a:ext>
            </a:extLst>
          </p:cNvPr>
          <p:cNvCxnSpPr>
            <a:cxnSpLocks/>
          </p:cNvCxnSpPr>
          <p:nvPr/>
        </p:nvCxnSpPr>
        <p:spPr>
          <a:xfrm flipH="1">
            <a:off x="3943848" y="3089529"/>
            <a:ext cx="101790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3" name="Rectangle 322">
            <a:extLst>
              <a:ext uri="{FF2B5EF4-FFF2-40B4-BE49-F238E27FC236}">
                <a16:creationId xmlns:a16="http://schemas.microsoft.com/office/drawing/2014/main" id="{68B62D25-F5DF-2C19-4036-3C27CA347F21}"/>
              </a:ext>
            </a:extLst>
          </p:cNvPr>
          <p:cNvSpPr/>
          <p:nvPr/>
        </p:nvSpPr>
        <p:spPr>
          <a:xfrm>
            <a:off x="4172230" y="2053323"/>
            <a:ext cx="6520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Request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56D3A5A0-B6E4-0A76-9B5B-302B73FFE905}"/>
              </a:ext>
            </a:extLst>
          </p:cNvPr>
          <p:cNvSpPr/>
          <p:nvPr/>
        </p:nvSpPr>
        <p:spPr>
          <a:xfrm>
            <a:off x="4196595" y="2892500"/>
            <a:ext cx="711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Response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277762C0-630F-E93A-C254-1A8D29CB915A}"/>
              </a:ext>
            </a:extLst>
          </p:cNvPr>
          <p:cNvSpPr/>
          <p:nvPr/>
        </p:nvSpPr>
        <p:spPr>
          <a:xfrm>
            <a:off x="308478" y="133051"/>
            <a:ext cx="1398725" cy="3766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MOFA System 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BCC06DF4-F5EE-41B3-7789-E5AB972D4863}"/>
              </a:ext>
            </a:extLst>
          </p:cNvPr>
          <p:cNvSpPr/>
          <p:nvPr/>
        </p:nvSpPr>
        <p:spPr>
          <a:xfrm>
            <a:off x="2778814" y="107445"/>
            <a:ext cx="1346678" cy="3766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EDAS system </a:t>
            </a:r>
            <a:endParaRPr lang="en-IN" sz="1200" dirty="0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73DCE1F6-1B98-92BD-5E3B-1C92A9673CE6}"/>
              </a:ext>
            </a:extLst>
          </p:cNvPr>
          <p:cNvSpPr/>
          <p:nvPr/>
        </p:nvSpPr>
        <p:spPr>
          <a:xfrm>
            <a:off x="6358385" y="67344"/>
            <a:ext cx="1346678" cy="3766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AIQoD system </a:t>
            </a:r>
            <a:endParaRPr lang="en-IN" sz="1200" dirty="0"/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CC427D36-886C-5768-3E3C-29199FE23521}"/>
              </a:ext>
            </a:extLst>
          </p:cNvPr>
          <p:cNvSpPr txBox="1"/>
          <p:nvPr/>
        </p:nvSpPr>
        <p:spPr>
          <a:xfrm>
            <a:off x="87522" y="4295207"/>
            <a:ext cx="195049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2"/>
                </a:solidFill>
              </a:rPr>
              <a:t>The Users scan the documents at smart machine at each embassy</a:t>
            </a:r>
            <a:endParaRPr lang="en-IN" sz="1000" b="1" dirty="0">
              <a:solidFill>
                <a:schemeClr val="bg2"/>
              </a:solidFill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D7C71677-4760-390A-06F3-C4C69577B415}"/>
              </a:ext>
            </a:extLst>
          </p:cNvPr>
          <p:cNvSpPr txBox="1"/>
          <p:nvPr/>
        </p:nvSpPr>
        <p:spPr>
          <a:xfrm>
            <a:off x="2489344" y="4250705"/>
            <a:ext cx="195049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The scanned document from each embassy shall be received and sent to AIQoD for validation</a:t>
            </a:r>
            <a:endParaRPr lang="en-IN" dirty="0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8BCFCFA9-1D2B-1932-AAE0-5BCB8614EBFB}"/>
              </a:ext>
            </a:extLst>
          </p:cNvPr>
          <p:cNvSpPr/>
          <p:nvPr/>
        </p:nvSpPr>
        <p:spPr>
          <a:xfrm>
            <a:off x="4077034" y="3169481"/>
            <a:ext cx="800568" cy="2709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Validation</a:t>
            </a:r>
            <a:endParaRPr lang="en-IN" sz="1050" dirty="0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3D51CF5A-EA7E-EC74-336B-41EECC91596B}"/>
              </a:ext>
            </a:extLst>
          </p:cNvPr>
          <p:cNvSpPr/>
          <p:nvPr/>
        </p:nvSpPr>
        <p:spPr>
          <a:xfrm>
            <a:off x="4054698" y="3505368"/>
            <a:ext cx="830261" cy="291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Exceptions</a:t>
            </a:r>
            <a:endParaRPr lang="en-IN" sz="1000" dirty="0"/>
          </a:p>
        </p:txBody>
      </p:sp>
      <p:pic>
        <p:nvPicPr>
          <p:cNvPr id="337" name="Graphic 336">
            <a:extLst>
              <a:ext uri="{FF2B5EF4-FFF2-40B4-BE49-F238E27FC236}">
                <a16:creationId xmlns:a16="http://schemas.microsoft.com/office/drawing/2014/main" id="{87318683-5AA2-029A-6AE5-A5CBAB9D1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1463" y="1740888"/>
            <a:ext cx="341583" cy="341583"/>
          </a:xfrm>
          <a:prstGeom prst="rect">
            <a:avLst/>
          </a:prstGeom>
        </p:spPr>
      </p:pic>
      <p:pic>
        <p:nvPicPr>
          <p:cNvPr id="338" name="Picture 4" descr="Album, pictures, image, gallery, photos, photography icon">
            <a:extLst>
              <a:ext uri="{FF2B5EF4-FFF2-40B4-BE49-F238E27FC236}">
                <a16:creationId xmlns:a16="http://schemas.microsoft.com/office/drawing/2014/main" id="{DE67A0C1-9C03-2981-2E19-150F12AA6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01" y="1703428"/>
            <a:ext cx="416502" cy="4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1" name="TextBox 340">
            <a:extLst>
              <a:ext uri="{FF2B5EF4-FFF2-40B4-BE49-F238E27FC236}">
                <a16:creationId xmlns:a16="http://schemas.microsoft.com/office/drawing/2014/main" id="{1305FCF5-94CA-49A0-79FE-DCB935639E42}"/>
              </a:ext>
            </a:extLst>
          </p:cNvPr>
          <p:cNvSpPr txBox="1"/>
          <p:nvPr/>
        </p:nvSpPr>
        <p:spPr>
          <a:xfrm>
            <a:off x="5801493" y="4501197"/>
            <a:ext cx="259792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The AIQoD shall extract &amp; validate the stamp and returns validation result to EDAS through API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458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>
          <a:extLst>
            <a:ext uri="{FF2B5EF4-FFF2-40B4-BE49-F238E27FC236}">
              <a16:creationId xmlns:a16="http://schemas.microsoft.com/office/drawing/2014/main" id="{8E4FD623-AF1C-9ED2-CC04-8BEC72806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6E742A0-A2A4-8341-6FEE-4E4B4D173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25" y="1965269"/>
            <a:ext cx="425940" cy="4259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6461FE-C09F-8EB1-20A5-6C0EF4ADA5EC}"/>
              </a:ext>
            </a:extLst>
          </p:cNvPr>
          <p:cNvSpPr/>
          <p:nvPr/>
        </p:nvSpPr>
        <p:spPr>
          <a:xfrm>
            <a:off x="917719" y="2401886"/>
            <a:ext cx="657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Applicant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A2ACCA-E45E-D5CC-7175-FF84CF3041CD}"/>
              </a:ext>
            </a:extLst>
          </p:cNvPr>
          <p:cNvSpPr/>
          <p:nvPr/>
        </p:nvSpPr>
        <p:spPr>
          <a:xfrm>
            <a:off x="148279" y="946501"/>
            <a:ext cx="1868557" cy="3301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C3BF9DF9-4105-B061-8C07-B5D3317F320C}"/>
              </a:ext>
            </a:extLst>
          </p:cNvPr>
          <p:cNvSpPr/>
          <p:nvPr/>
        </p:nvSpPr>
        <p:spPr>
          <a:xfrm>
            <a:off x="2870422" y="946501"/>
            <a:ext cx="1073426" cy="32123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39" name="Picture 2" descr="1+ Million Computer Screen Icon Royalty-Free Images, Stock Photos &amp;  Pictures | Shutterstock">
            <a:extLst>
              <a:ext uri="{FF2B5EF4-FFF2-40B4-BE49-F238E27FC236}">
                <a16:creationId xmlns:a16="http://schemas.microsoft.com/office/drawing/2014/main" id="{543A3131-8E73-A2D8-FE22-92DE8AF6A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6044" r="12473" b="9947"/>
          <a:stretch/>
        </p:blipFill>
        <p:spPr bwMode="auto">
          <a:xfrm>
            <a:off x="3166153" y="2235263"/>
            <a:ext cx="481962" cy="5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" name="Rectangle 239">
            <a:extLst>
              <a:ext uri="{FF2B5EF4-FFF2-40B4-BE49-F238E27FC236}">
                <a16:creationId xmlns:a16="http://schemas.microsoft.com/office/drawing/2014/main" id="{AA0DAE4C-6362-1242-9AC9-A2A0098F6833}"/>
              </a:ext>
            </a:extLst>
          </p:cNvPr>
          <p:cNvSpPr/>
          <p:nvPr/>
        </p:nvSpPr>
        <p:spPr>
          <a:xfrm>
            <a:off x="2843323" y="2766363"/>
            <a:ext cx="1127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What's app Chat</a:t>
            </a:r>
          </a:p>
        </p:txBody>
      </p: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A63948C9-0346-91F1-7A2F-305ED84E14B2}"/>
              </a:ext>
            </a:extLst>
          </p:cNvPr>
          <p:cNvCxnSpPr>
            <a:cxnSpLocks/>
          </p:cNvCxnSpPr>
          <p:nvPr/>
        </p:nvCxnSpPr>
        <p:spPr>
          <a:xfrm>
            <a:off x="2074333" y="2268767"/>
            <a:ext cx="796089" cy="16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586E124A-2C8D-9EEC-D3A9-0D07FCCC46B7}"/>
              </a:ext>
            </a:extLst>
          </p:cNvPr>
          <p:cNvCxnSpPr>
            <a:cxnSpLocks/>
          </p:cNvCxnSpPr>
          <p:nvPr/>
        </p:nvCxnSpPr>
        <p:spPr>
          <a:xfrm flipH="1">
            <a:off x="1993185" y="3029513"/>
            <a:ext cx="87723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EDB8D65-F1C8-F3C9-F683-35DEBF15AEE2}"/>
              </a:ext>
            </a:extLst>
          </p:cNvPr>
          <p:cNvSpPr/>
          <p:nvPr/>
        </p:nvSpPr>
        <p:spPr>
          <a:xfrm>
            <a:off x="1827412" y="2071051"/>
            <a:ext cx="1127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Request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B2A4259E-DFC3-0501-CC19-D97A17B4CBBE}"/>
              </a:ext>
            </a:extLst>
          </p:cNvPr>
          <p:cNvSpPr/>
          <p:nvPr/>
        </p:nvSpPr>
        <p:spPr>
          <a:xfrm>
            <a:off x="1875382" y="2835623"/>
            <a:ext cx="1127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Response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75881078-701A-AB65-2A85-2C80158813DB}"/>
              </a:ext>
            </a:extLst>
          </p:cNvPr>
          <p:cNvSpPr/>
          <p:nvPr/>
        </p:nvSpPr>
        <p:spPr>
          <a:xfrm>
            <a:off x="4972138" y="692258"/>
            <a:ext cx="4023583" cy="375898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0" name="Google Shape;277;p5">
            <a:extLst>
              <a:ext uri="{FF2B5EF4-FFF2-40B4-BE49-F238E27FC236}">
                <a16:creationId xmlns:a16="http://schemas.microsoft.com/office/drawing/2014/main" id="{0ACADCA2-6F5C-9852-EFA9-7C25A97738DB}"/>
              </a:ext>
            </a:extLst>
          </p:cNvPr>
          <p:cNvSpPr txBox="1"/>
          <p:nvPr/>
        </p:nvSpPr>
        <p:spPr>
          <a:xfrm>
            <a:off x="6625935" y="4166604"/>
            <a:ext cx="1694468" cy="28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1050" dirty="0">
                <a:sym typeface="Calibri"/>
              </a:rPr>
              <a:t>Standard Stamp Master </a:t>
            </a:r>
          </a:p>
        </p:txBody>
      </p:sp>
      <p:pic>
        <p:nvPicPr>
          <p:cNvPr id="291" name="Graphic 290">
            <a:extLst>
              <a:ext uri="{FF2B5EF4-FFF2-40B4-BE49-F238E27FC236}">
                <a16:creationId xmlns:a16="http://schemas.microsoft.com/office/drawing/2014/main" id="{C2591455-0653-7EF5-6C7B-21AFD939B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2499" y="2473578"/>
            <a:ext cx="341583" cy="341583"/>
          </a:xfrm>
          <a:prstGeom prst="rect">
            <a:avLst/>
          </a:prstGeom>
        </p:spPr>
      </p:pic>
      <p:pic>
        <p:nvPicPr>
          <p:cNvPr id="292" name="Picture 4" descr="Album, pictures, image, gallery, photos, photography icon">
            <a:extLst>
              <a:ext uri="{FF2B5EF4-FFF2-40B4-BE49-F238E27FC236}">
                <a16:creationId xmlns:a16="http://schemas.microsoft.com/office/drawing/2014/main" id="{F683E2BB-0D95-B5B4-FADB-0E4CC7CE2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37" y="2436118"/>
            <a:ext cx="416502" cy="4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" name="Rectangle 292">
            <a:extLst>
              <a:ext uri="{FF2B5EF4-FFF2-40B4-BE49-F238E27FC236}">
                <a16:creationId xmlns:a16="http://schemas.microsoft.com/office/drawing/2014/main" id="{D47DE262-2096-AECB-2134-1823D5255163}"/>
              </a:ext>
            </a:extLst>
          </p:cNvPr>
          <p:cNvSpPr/>
          <p:nvPr/>
        </p:nvSpPr>
        <p:spPr>
          <a:xfrm>
            <a:off x="5025489" y="2922255"/>
            <a:ext cx="10311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Documents</a:t>
            </a:r>
          </a:p>
        </p:txBody>
      </p:sp>
      <p:pic>
        <p:nvPicPr>
          <p:cNvPr id="295" name="Google Shape;2792;p27">
            <a:extLst>
              <a:ext uri="{FF2B5EF4-FFF2-40B4-BE49-F238E27FC236}">
                <a16:creationId xmlns:a16="http://schemas.microsoft.com/office/drawing/2014/main" id="{51B74E1F-6A24-559E-3D81-E8D37D5BA40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9811" y="1674289"/>
            <a:ext cx="381304" cy="89908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TextBox 69">
            <a:extLst>
              <a:ext uri="{FF2B5EF4-FFF2-40B4-BE49-F238E27FC236}">
                <a16:creationId xmlns:a16="http://schemas.microsoft.com/office/drawing/2014/main" id="{5AD2BCB7-DA37-E233-48EB-C12531E86629}"/>
              </a:ext>
            </a:extLst>
          </p:cNvPr>
          <p:cNvSpPr txBox="1"/>
          <p:nvPr/>
        </p:nvSpPr>
        <p:spPr>
          <a:xfrm>
            <a:off x="5990044" y="2691906"/>
            <a:ext cx="10010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/>
              <a:t>GenAI Based Data extraction</a:t>
            </a:r>
          </a:p>
        </p:txBody>
      </p:sp>
      <p:pic>
        <p:nvPicPr>
          <p:cNvPr id="297" name="Picture 296">
            <a:extLst>
              <a:ext uri="{FF2B5EF4-FFF2-40B4-BE49-F238E27FC236}">
                <a16:creationId xmlns:a16="http://schemas.microsoft.com/office/drawing/2014/main" id="{2A23824B-A6A3-B0A4-D840-2BD349F281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724" y="2219162"/>
            <a:ext cx="916756" cy="8504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F6B52C8B-06FB-C2AC-03AB-7AD21F70C7D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288" t="8350" r="6708" b="9118"/>
          <a:stretch/>
        </p:blipFill>
        <p:spPr>
          <a:xfrm>
            <a:off x="7100456" y="1038486"/>
            <a:ext cx="779291" cy="68149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9" name="Google Shape;277;p5">
            <a:extLst>
              <a:ext uri="{FF2B5EF4-FFF2-40B4-BE49-F238E27FC236}">
                <a16:creationId xmlns:a16="http://schemas.microsoft.com/office/drawing/2014/main" id="{3A2F22AB-EB6F-F8D8-DAB4-5DDD4303FE55}"/>
              </a:ext>
            </a:extLst>
          </p:cNvPr>
          <p:cNvSpPr txBox="1"/>
          <p:nvPr/>
        </p:nvSpPr>
        <p:spPr>
          <a:xfrm>
            <a:off x="6332984" y="672033"/>
            <a:ext cx="2422976" cy="4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2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1000" dirty="0">
                <a:sym typeface="Calibri"/>
              </a:rPr>
              <a:t>Stamp &amp; Signature </a:t>
            </a:r>
          </a:p>
          <a:p>
            <a:r>
              <a:rPr lang="en-US" sz="1000" dirty="0">
                <a:sym typeface="Calibri"/>
              </a:rPr>
              <a:t>Detection model</a:t>
            </a:r>
            <a:endParaRPr sz="1000" dirty="0"/>
          </a:p>
        </p:txBody>
      </p:sp>
      <p:sp>
        <p:nvSpPr>
          <p:cNvPr id="300" name="Google Shape;277;p5">
            <a:extLst>
              <a:ext uri="{FF2B5EF4-FFF2-40B4-BE49-F238E27FC236}">
                <a16:creationId xmlns:a16="http://schemas.microsoft.com/office/drawing/2014/main" id="{6DAF171C-91E4-DDDC-B909-A5771E0B403E}"/>
              </a:ext>
            </a:extLst>
          </p:cNvPr>
          <p:cNvSpPr txBox="1"/>
          <p:nvPr/>
        </p:nvSpPr>
        <p:spPr>
          <a:xfrm>
            <a:off x="6799831" y="3054187"/>
            <a:ext cx="1346678" cy="4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1050" dirty="0">
                <a:sym typeface="Calibri"/>
              </a:rPr>
              <a:t>Apply stamp validation rules</a:t>
            </a:r>
          </a:p>
        </p:txBody>
      </p: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454BEF64-7548-CD9D-3FF9-C1DFB2E90BB7}"/>
              </a:ext>
            </a:extLst>
          </p:cNvPr>
          <p:cNvCxnSpPr>
            <a:cxnSpLocks/>
            <a:stCxn id="302" idx="0"/>
            <a:endCxn id="300" idx="2"/>
          </p:cNvCxnSpPr>
          <p:nvPr/>
        </p:nvCxnSpPr>
        <p:spPr>
          <a:xfrm flipV="1">
            <a:off x="7473169" y="3515797"/>
            <a:ext cx="1" cy="32169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2" name="Picture 301" descr="A picture containing room, scene, building&#10;&#10;Description automatically generated">
            <a:extLst>
              <a:ext uri="{FF2B5EF4-FFF2-40B4-BE49-F238E27FC236}">
                <a16:creationId xmlns:a16="http://schemas.microsoft.com/office/drawing/2014/main" id="{45AFE11F-26F9-593A-9494-C9CFEF6BB1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9170" y="3837496"/>
            <a:ext cx="347998" cy="376716"/>
          </a:xfrm>
          <a:prstGeom prst="rect">
            <a:avLst/>
          </a:prstGeom>
        </p:spPr>
      </p:pic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0B11B237-0A58-D64B-9828-726ADEAC067D}"/>
              </a:ext>
            </a:extLst>
          </p:cNvPr>
          <p:cNvCxnSpPr>
            <a:cxnSpLocks/>
            <a:stCxn id="298" idx="2"/>
            <a:endCxn id="297" idx="0"/>
          </p:cNvCxnSpPr>
          <p:nvPr/>
        </p:nvCxnSpPr>
        <p:spPr>
          <a:xfrm>
            <a:off x="7490102" y="1719976"/>
            <a:ext cx="0" cy="49918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CFBD88F7-BA39-E087-88AB-7C5875DE9290}"/>
              </a:ext>
            </a:extLst>
          </p:cNvPr>
          <p:cNvCxnSpPr>
            <a:cxnSpLocks/>
            <a:stCxn id="292" idx="3"/>
            <a:endCxn id="297" idx="1"/>
          </p:cNvCxnSpPr>
          <p:nvPr/>
        </p:nvCxnSpPr>
        <p:spPr>
          <a:xfrm>
            <a:off x="5949439" y="2644369"/>
            <a:ext cx="108228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4197D482-57AF-B61D-B1C9-613788B7C278}"/>
              </a:ext>
            </a:extLst>
          </p:cNvPr>
          <p:cNvCxnSpPr>
            <a:cxnSpLocks/>
          </p:cNvCxnSpPr>
          <p:nvPr/>
        </p:nvCxnSpPr>
        <p:spPr>
          <a:xfrm flipV="1">
            <a:off x="3943848" y="2270369"/>
            <a:ext cx="1028290" cy="124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3" name="Google Shape;275;p5">
            <a:extLst>
              <a:ext uri="{FF2B5EF4-FFF2-40B4-BE49-F238E27FC236}">
                <a16:creationId xmlns:a16="http://schemas.microsoft.com/office/drawing/2014/main" id="{2D815BF9-DDDC-0B24-6819-D06756E7D8C2}"/>
              </a:ext>
            </a:extLst>
          </p:cNvPr>
          <p:cNvSpPr txBox="1"/>
          <p:nvPr/>
        </p:nvSpPr>
        <p:spPr>
          <a:xfrm>
            <a:off x="3967519" y="2481152"/>
            <a:ext cx="1014185" cy="26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200" b="1">
                <a:solidFill>
                  <a:schemeClr val="dk1"/>
                </a:solidFill>
                <a:latin typeface="Calibri"/>
                <a:cs typeface="Calibri"/>
              </a:defRPr>
            </a:lvl1pPr>
          </a:lstStyle>
          <a:p>
            <a:r>
              <a:rPr lang="en-US" sz="900" dirty="0">
                <a:sym typeface="Calibri"/>
              </a:rPr>
              <a:t> API Integration</a:t>
            </a:r>
            <a:endParaRPr sz="900" dirty="0"/>
          </a:p>
        </p:txBody>
      </p: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AC47D5FA-B94E-DFA2-3123-A14F7A58B306}"/>
              </a:ext>
            </a:extLst>
          </p:cNvPr>
          <p:cNvCxnSpPr>
            <a:cxnSpLocks/>
          </p:cNvCxnSpPr>
          <p:nvPr/>
        </p:nvCxnSpPr>
        <p:spPr>
          <a:xfrm flipH="1">
            <a:off x="3943848" y="3089529"/>
            <a:ext cx="101790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3" name="Rectangle 322">
            <a:extLst>
              <a:ext uri="{FF2B5EF4-FFF2-40B4-BE49-F238E27FC236}">
                <a16:creationId xmlns:a16="http://schemas.microsoft.com/office/drawing/2014/main" id="{15E3BF4D-C78B-BFF6-8815-1EA0D8979793}"/>
              </a:ext>
            </a:extLst>
          </p:cNvPr>
          <p:cNvSpPr/>
          <p:nvPr/>
        </p:nvSpPr>
        <p:spPr>
          <a:xfrm>
            <a:off x="4172230" y="2053323"/>
            <a:ext cx="6520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Request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6A9D55C2-D020-E1E3-DBBF-A69345BE57D8}"/>
              </a:ext>
            </a:extLst>
          </p:cNvPr>
          <p:cNvSpPr/>
          <p:nvPr/>
        </p:nvSpPr>
        <p:spPr>
          <a:xfrm>
            <a:off x="4196595" y="2892500"/>
            <a:ext cx="711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Response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2E3D8A0F-0B88-E1C9-5145-5F664D79C563}"/>
              </a:ext>
            </a:extLst>
          </p:cNvPr>
          <p:cNvSpPr/>
          <p:nvPr/>
        </p:nvSpPr>
        <p:spPr>
          <a:xfrm>
            <a:off x="308478" y="133051"/>
            <a:ext cx="1398725" cy="3766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Applicant interface 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74A59AA1-0765-92A8-ACBB-A80AA5003842}"/>
              </a:ext>
            </a:extLst>
          </p:cNvPr>
          <p:cNvSpPr/>
          <p:nvPr/>
        </p:nvSpPr>
        <p:spPr>
          <a:xfrm>
            <a:off x="2778814" y="107445"/>
            <a:ext cx="1346678" cy="3766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EDAS system </a:t>
            </a:r>
            <a:endParaRPr lang="en-IN" sz="1200" dirty="0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CE2E078A-B07A-54A4-04AD-C9333A7F4479}"/>
              </a:ext>
            </a:extLst>
          </p:cNvPr>
          <p:cNvSpPr/>
          <p:nvPr/>
        </p:nvSpPr>
        <p:spPr>
          <a:xfrm>
            <a:off x="6358385" y="67344"/>
            <a:ext cx="1346678" cy="3766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AIQoD system </a:t>
            </a:r>
            <a:endParaRPr lang="en-IN" sz="1200" dirty="0"/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2BDD1C37-0560-83B8-D69B-664C447F66D1}"/>
              </a:ext>
            </a:extLst>
          </p:cNvPr>
          <p:cNvSpPr txBox="1"/>
          <p:nvPr/>
        </p:nvSpPr>
        <p:spPr>
          <a:xfrm>
            <a:off x="87522" y="4295207"/>
            <a:ext cx="195049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2"/>
                </a:solidFill>
              </a:rPr>
              <a:t>The Users scan the documents at smart machine at each embassy</a:t>
            </a:r>
            <a:endParaRPr lang="en-IN" sz="1000" b="1" dirty="0">
              <a:solidFill>
                <a:schemeClr val="bg2"/>
              </a:solidFill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47BBC5AE-DCA0-DFB3-9FE7-CDAAFDAF9D83}"/>
              </a:ext>
            </a:extLst>
          </p:cNvPr>
          <p:cNvSpPr txBox="1"/>
          <p:nvPr/>
        </p:nvSpPr>
        <p:spPr>
          <a:xfrm>
            <a:off x="2489344" y="4250705"/>
            <a:ext cx="195049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The scanned document from each embassy shall be received and sent to AIQoD for validation</a:t>
            </a:r>
            <a:endParaRPr lang="en-IN" dirty="0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E3C129AF-659A-7A06-F692-FD92841BD141}"/>
              </a:ext>
            </a:extLst>
          </p:cNvPr>
          <p:cNvSpPr/>
          <p:nvPr/>
        </p:nvSpPr>
        <p:spPr>
          <a:xfrm>
            <a:off x="4077034" y="3169481"/>
            <a:ext cx="800568" cy="2709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Validation</a:t>
            </a:r>
            <a:endParaRPr lang="en-IN" sz="1050" dirty="0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735124AD-1ADB-C054-7FDD-E8234C016D58}"/>
              </a:ext>
            </a:extLst>
          </p:cNvPr>
          <p:cNvSpPr/>
          <p:nvPr/>
        </p:nvSpPr>
        <p:spPr>
          <a:xfrm>
            <a:off x="4054698" y="3505368"/>
            <a:ext cx="830261" cy="291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Exceptions</a:t>
            </a:r>
            <a:endParaRPr lang="en-IN" sz="1000" dirty="0"/>
          </a:p>
        </p:txBody>
      </p:sp>
      <p:pic>
        <p:nvPicPr>
          <p:cNvPr id="337" name="Graphic 336">
            <a:extLst>
              <a:ext uri="{FF2B5EF4-FFF2-40B4-BE49-F238E27FC236}">
                <a16:creationId xmlns:a16="http://schemas.microsoft.com/office/drawing/2014/main" id="{920D017E-6036-1972-81AC-122E94A84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1463" y="1740888"/>
            <a:ext cx="341583" cy="341583"/>
          </a:xfrm>
          <a:prstGeom prst="rect">
            <a:avLst/>
          </a:prstGeom>
        </p:spPr>
      </p:pic>
      <p:pic>
        <p:nvPicPr>
          <p:cNvPr id="338" name="Picture 4" descr="Album, pictures, image, gallery, photos, photography icon">
            <a:extLst>
              <a:ext uri="{FF2B5EF4-FFF2-40B4-BE49-F238E27FC236}">
                <a16:creationId xmlns:a16="http://schemas.microsoft.com/office/drawing/2014/main" id="{9DB931C0-F9DB-977D-4515-0941CAFE0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01" y="1703428"/>
            <a:ext cx="416502" cy="4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1" name="TextBox 340">
            <a:extLst>
              <a:ext uri="{FF2B5EF4-FFF2-40B4-BE49-F238E27FC236}">
                <a16:creationId xmlns:a16="http://schemas.microsoft.com/office/drawing/2014/main" id="{11216B52-8254-0489-94B0-12856CC79A5F}"/>
              </a:ext>
            </a:extLst>
          </p:cNvPr>
          <p:cNvSpPr txBox="1"/>
          <p:nvPr/>
        </p:nvSpPr>
        <p:spPr>
          <a:xfrm>
            <a:off x="5801493" y="4501197"/>
            <a:ext cx="259792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The AIQoD shall extract &amp; validate the stamp and returns validation result to EDAS through API</a:t>
            </a:r>
            <a:endParaRPr lang="en-IN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F96990-E42B-541D-F773-3787228B7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91" y="2780127"/>
            <a:ext cx="425940" cy="4259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31C6DE-43B4-54E6-CD61-E3DA5FAEFDC9}"/>
              </a:ext>
            </a:extLst>
          </p:cNvPr>
          <p:cNvSpPr/>
          <p:nvPr/>
        </p:nvSpPr>
        <p:spPr>
          <a:xfrm>
            <a:off x="909709" y="3225020"/>
            <a:ext cx="657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Applicant</a:t>
            </a:r>
          </a:p>
        </p:txBody>
      </p:sp>
    </p:spTree>
    <p:extLst>
      <p:ext uri="{BB962C8B-B14F-4D97-AF65-F5344CB8AC3E}">
        <p14:creationId xmlns:p14="http://schemas.microsoft.com/office/powerpoint/2010/main" val="301343252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ategy Plan">
  <a:themeElements>
    <a:clrScheme name="Simple Light">
      <a:dk1>
        <a:srgbClr val="FFFFFF"/>
      </a:dk1>
      <a:lt1>
        <a:srgbClr val="000000"/>
      </a:lt1>
      <a:dk2>
        <a:srgbClr val="999999"/>
      </a:dk2>
      <a:lt2>
        <a:srgbClr val="FFECD1"/>
      </a:lt2>
      <a:accent1>
        <a:srgbClr val="AC6600"/>
      </a:accent1>
      <a:accent2>
        <a:srgbClr val="5E7F00"/>
      </a:accent2>
      <a:accent3>
        <a:srgbClr val="2322EF"/>
      </a:accent3>
      <a:accent4>
        <a:srgbClr val="DDDDFF"/>
      </a:accent4>
      <a:accent5>
        <a:srgbClr val="EFEFEF"/>
      </a:accent5>
      <a:accent6>
        <a:srgbClr val="F7FEEB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650</Words>
  <Application>Microsoft Office PowerPoint</Application>
  <PresentationFormat>On-screen Show (16:9)</PresentationFormat>
  <Paragraphs>213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Barlow Light</vt:lpstr>
      <vt:lpstr>Arimo</vt:lpstr>
      <vt:lpstr>Hepta Slab Light</vt:lpstr>
      <vt:lpstr>Hepta Slab</vt:lpstr>
      <vt:lpstr>Calibri</vt:lpstr>
      <vt:lpstr>Barlow ExtraLight</vt:lpstr>
      <vt:lpstr>Arial</vt:lpstr>
      <vt:lpstr>Barlow</vt:lpstr>
      <vt:lpstr>Barlow Medium</vt:lpstr>
      <vt:lpstr>Hepta Slab Medium</vt:lpstr>
      <vt:lpstr>Simple Light</vt:lpstr>
      <vt:lpstr>Office Theme</vt:lpstr>
      <vt:lpstr>Strategy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API Integration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Hari Krishnan</cp:lastModifiedBy>
  <cp:revision>23</cp:revision>
  <dcterms:modified xsi:type="dcterms:W3CDTF">2025-01-31T13:33:02Z</dcterms:modified>
</cp:coreProperties>
</file>